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ppt" ContentType="application/vnd.ms-powerpoi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58" r:id="rId3"/>
    <p:sldId id="309" r:id="rId4"/>
    <p:sldId id="313" r:id="rId5"/>
    <p:sldId id="259" r:id="rId6"/>
    <p:sldId id="303" r:id="rId7"/>
    <p:sldId id="261" r:id="rId8"/>
    <p:sldId id="262" r:id="rId9"/>
    <p:sldId id="263" r:id="rId10"/>
    <p:sldId id="264" r:id="rId11"/>
    <p:sldId id="265" r:id="rId12"/>
    <p:sldId id="302" r:id="rId13"/>
    <p:sldId id="267" r:id="rId14"/>
    <p:sldId id="268" r:id="rId15"/>
    <p:sldId id="315" r:id="rId16"/>
    <p:sldId id="270" r:id="rId17"/>
    <p:sldId id="271" r:id="rId18"/>
    <p:sldId id="301" r:id="rId19"/>
    <p:sldId id="273" r:id="rId20"/>
    <p:sldId id="274" r:id="rId21"/>
    <p:sldId id="275" r:id="rId22"/>
    <p:sldId id="276" r:id="rId23"/>
    <p:sldId id="277" r:id="rId24"/>
    <p:sldId id="311" r:id="rId25"/>
    <p:sldId id="300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308" r:id="rId38"/>
    <p:sldId id="292" r:id="rId39"/>
    <p:sldId id="293" r:id="rId40"/>
    <p:sldId id="294" r:id="rId41"/>
    <p:sldId id="312" r:id="rId42"/>
    <p:sldId id="295" r:id="rId43"/>
    <p:sldId id="296" r:id="rId44"/>
    <p:sldId id="297" r:id="rId45"/>
    <p:sldId id="314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ia.mugnai" initials="e" lastIdx="2" clrIdx="0"/>
  <p:cmAuthor id="1" name="luz angela melo" initials="lam" lastIdx="1" clrIdx="1"/>
  <p:cmAuthor id="2" name="Ana Angarita" initials="AA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271" autoAdjust="0"/>
    <p:restoredTop sz="95200" autoAdjust="0"/>
  </p:normalViewPr>
  <p:slideViewPr>
    <p:cSldViewPr>
      <p:cViewPr>
        <p:scale>
          <a:sx n="102" d="100"/>
          <a:sy n="102" d="100"/>
        </p:scale>
        <p:origin x="-188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9" y="40429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1-02-03T11:42:22.720" idx="1">
    <p:pos x="3076" y="200"/>
    <p:text>option to have an exerise at the end to summarise </p:text>
  </p:cm>
  <p:cm authorId="2" dt="2011-03-16T09:31:30.167" idx="1">
    <p:pos x="5472" y="173"/>
    <p:text>Un buen ejercicio es pedirle a alguien del grupo de participantes o un no participante presentar el enfoque.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5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90F110-2582-3F43-9AFD-118619A571F2}" type="doc">
      <dgm:prSet loTypeId="urn:microsoft.com/office/officeart/2005/8/layout/cycle8" loCatId="cycle" qsTypeId="urn:microsoft.com/office/officeart/2005/8/quickstyle/simple4" qsCatId="simple" csTypeId="urn:microsoft.com/office/officeart/2005/8/colors/accent1_2" csCatId="accent1" phldr="1"/>
      <dgm:spPr/>
    </dgm:pt>
    <dgm:pt modelId="{7D0FBE95-45A1-FB46-8743-0D8594EF1681}">
      <dgm:prSet phldrT="[Text]"/>
      <dgm:spPr/>
      <dgm:t>
        <a:bodyPr/>
        <a:lstStyle/>
        <a:p>
          <a:r>
            <a:rPr lang="en-US" dirty="0" err="1" smtClean="0"/>
            <a:t>Gestión</a:t>
          </a:r>
          <a:r>
            <a:rPr lang="en-US" dirty="0" smtClean="0"/>
            <a:t> </a:t>
          </a:r>
          <a:r>
            <a:rPr lang="en-US" dirty="0" err="1" smtClean="0"/>
            <a:t>Basada</a:t>
          </a:r>
          <a:r>
            <a:rPr lang="en-US" dirty="0" smtClean="0"/>
            <a:t> en </a:t>
          </a:r>
          <a:r>
            <a:rPr lang="en-US" dirty="0" err="1" smtClean="0"/>
            <a:t>Resultados</a:t>
          </a:r>
          <a:r>
            <a:rPr lang="en-US" dirty="0" smtClean="0"/>
            <a:t> (GBR)</a:t>
          </a:r>
          <a:endParaRPr lang="en-US" dirty="0"/>
        </a:p>
      </dgm:t>
    </dgm:pt>
    <dgm:pt modelId="{E78322DB-3330-6949-8724-837FE2E8F0F1}" type="parTrans" cxnId="{4BFE55C8-5C76-EE4C-99B9-C6CED665BAB9}">
      <dgm:prSet/>
      <dgm:spPr/>
      <dgm:t>
        <a:bodyPr/>
        <a:lstStyle/>
        <a:p>
          <a:endParaRPr lang="en-US"/>
        </a:p>
      </dgm:t>
    </dgm:pt>
    <dgm:pt modelId="{E43EEFBE-880F-6F47-BD1D-C9D8A5775138}" type="sibTrans" cxnId="{4BFE55C8-5C76-EE4C-99B9-C6CED665BAB9}">
      <dgm:prSet/>
      <dgm:spPr/>
      <dgm:t>
        <a:bodyPr/>
        <a:lstStyle/>
        <a:p>
          <a:endParaRPr lang="en-US"/>
        </a:p>
      </dgm:t>
    </dgm:pt>
    <dgm:pt modelId="{5E95D6FE-3686-EE4C-B790-BF8FEBAF39BF}">
      <dgm:prSet phldrT="[Text]"/>
      <dgm:spPr/>
      <dgm:t>
        <a:bodyPr/>
        <a:lstStyle/>
        <a:p>
          <a:r>
            <a:rPr lang="en-US" dirty="0" err="1" smtClean="0"/>
            <a:t>Sostenibilidad</a:t>
          </a:r>
          <a:r>
            <a:rPr lang="en-US" dirty="0" smtClean="0"/>
            <a:t> </a:t>
          </a:r>
        </a:p>
        <a:p>
          <a:r>
            <a:rPr lang="en-US" dirty="0" err="1" smtClean="0"/>
            <a:t>Medioambiental</a:t>
          </a:r>
          <a:endParaRPr lang="en-US" dirty="0"/>
        </a:p>
      </dgm:t>
    </dgm:pt>
    <dgm:pt modelId="{F1CE853C-E19F-C743-B6D6-D67DD4147F71}" type="parTrans" cxnId="{A63FB45F-204F-9A4A-8CB2-7C390101EE61}">
      <dgm:prSet/>
      <dgm:spPr/>
      <dgm:t>
        <a:bodyPr/>
        <a:lstStyle/>
        <a:p>
          <a:endParaRPr lang="en-US"/>
        </a:p>
      </dgm:t>
    </dgm:pt>
    <dgm:pt modelId="{B648E180-4668-D34C-88B1-9F2F9CED7BF8}" type="sibTrans" cxnId="{A63FB45F-204F-9A4A-8CB2-7C390101EE61}">
      <dgm:prSet/>
      <dgm:spPr/>
      <dgm:t>
        <a:bodyPr/>
        <a:lstStyle/>
        <a:p>
          <a:endParaRPr lang="en-US"/>
        </a:p>
      </dgm:t>
    </dgm:pt>
    <dgm:pt modelId="{B86828F4-53A0-AF41-BB40-36C2BFB11A31}">
      <dgm:prSet phldrT="[Text]"/>
      <dgm:spPr/>
      <dgm:t>
        <a:bodyPr/>
        <a:lstStyle/>
        <a:p>
          <a:r>
            <a:rPr lang="en-US" dirty="0" err="1" smtClean="0"/>
            <a:t>Igualdad</a:t>
          </a:r>
          <a:r>
            <a:rPr lang="en-US" dirty="0" smtClean="0"/>
            <a:t> de </a:t>
          </a:r>
          <a:r>
            <a:rPr lang="en-US" dirty="0" err="1" smtClean="0"/>
            <a:t>Género</a:t>
          </a:r>
          <a:endParaRPr lang="en-US" dirty="0"/>
        </a:p>
      </dgm:t>
    </dgm:pt>
    <dgm:pt modelId="{458DFD49-C2F8-9E4E-A2AC-8EB5D34F2C60}" type="parTrans" cxnId="{6A14E0CF-83F8-4D4C-9DFC-C1509CB4ED3D}">
      <dgm:prSet/>
      <dgm:spPr/>
      <dgm:t>
        <a:bodyPr/>
        <a:lstStyle/>
        <a:p>
          <a:endParaRPr lang="en-US"/>
        </a:p>
      </dgm:t>
    </dgm:pt>
    <dgm:pt modelId="{E2842B7E-A37C-0649-A2F5-3508D8E9B612}" type="sibTrans" cxnId="{6A14E0CF-83F8-4D4C-9DFC-C1509CB4ED3D}">
      <dgm:prSet/>
      <dgm:spPr/>
      <dgm:t>
        <a:bodyPr/>
        <a:lstStyle/>
        <a:p>
          <a:endParaRPr lang="en-US"/>
        </a:p>
      </dgm:t>
    </dgm:pt>
    <dgm:pt modelId="{FCDA82C3-076F-4980-869F-DAD372F54AC3}">
      <dgm:prSet phldrT="[Text]" custT="1"/>
      <dgm:spPr/>
      <dgm:t>
        <a:bodyPr/>
        <a:lstStyle/>
        <a:p>
          <a:r>
            <a:rPr lang="en-US" sz="1200" dirty="0" err="1" smtClean="0"/>
            <a:t>Desarrollo</a:t>
          </a:r>
          <a:r>
            <a:rPr lang="en-US" sz="1200" dirty="0" smtClean="0"/>
            <a:t> de la </a:t>
          </a:r>
          <a:r>
            <a:rPr lang="en-US" sz="1200" dirty="0" err="1" smtClean="0"/>
            <a:t>Capacidad</a:t>
          </a:r>
          <a:endParaRPr lang="en-US" sz="1200" dirty="0"/>
        </a:p>
      </dgm:t>
    </dgm:pt>
    <dgm:pt modelId="{8FDF4102-B657-4AF2-85D5-2CC48E24AB48}" type="parTrans" cxnId="{24E9D5B3-65F6-4615-B818-94E4E6AABCE0}">
      <dgm:prSet/>
      <dgm:spPr/>
      <dgm:t>
        <a:bodyPr/>
        <a:lstStyle/>
        <a:p>
          <a:endParaRPr lang="es-ES"/>
        </a:p>
      </dgm:t>
    </dgm:pt>
    <dgm:pt modelId="{CF0B84C3-055C-4F87-AEC9-C176E3B91026}" type="sibTrans" cxnId="{24E9D5B3-65F6-4615-B818-94E4E6AABCE0}">
      <dgm:prSet/>
      <dgm:spPr/>
      <dgm:t>
        <a:bodyPr/>
        <a:lstStyle/>
        <a:p>
          <a:endParaRPr lang="es-ES"/>
        </a:p>
      </dgm:t>
    </dgm:pt>
    <dgm:pt modelId="{C8CB9DAC-4C79-48AE-AB64-780DBDFFA86B}">
      <dgm:prSet phldrT="[Text]"/>
      <dgm:spPr/>
      <dgm:t>
        <a:bodyPr/>
        <a:lstStyle/>
        <a:p>
          <a:r>
            <a:rPr lang="en-US" dirty="0" err="1" smtClean="0"/>
            <a:t>Enfoque</a:t>
          </a:r>
          <a:r>
            <a:rPr lang="en-US" dirty="0" smtClean="0"/>
            <a:t> </a:t>
          </a:r>
          <a:r>
            <a:rPr lang="en-US" dirty="0" err="1" smtClean="0"/>
            <a:t>Basado</a:t>
          </a:r>
          <a:r>
            <a:rPr lang="en-US" dirty="0" smtClean="0"/>
            <a:t> en </a:t>
          </a:r>
          <a:r>
            <a:rPr lang="en-US" dirty="0" err="1" smtClean="0"/>
            <a:t>Derechos</a:t>
          </a:r>
          <a:r>
            <a:rPr lang="en-US" dirty="0" smtClean="0"/>
            <a:t> </a:t>
          </a:r>
          <a:r>
            <a:rPr lang="en-US" dirty="0" err="1" smtClean="0"/>
            <a:t>Humanos</a:t>
          </a:r>
          <a:endParaRPr lang="en-US" dirty="0" smtClean="0"/>
        </a:p>
        <a:p>
          <a:r>
            <a:rPr lang="en-US" dirty="0" smtClean="0"/>
            <a:t>(EBDH)</a:t>
          </a:r>
          <a:endParaRPr lang="en-US" dirty="0"/>
        </a:p>
      </dgm:t>
    </dgm:pt>
    <dgm:pt modelId="{D949BF25-36D7-4154-98FE-494640C16B55}" type="parTrans" cxnId="{5FB23D06-3ECA-4CB7-87CB-3261B745D512}">
      <dgm:prSet/>
      <dgm:spPr/>
      <dgm:t>
        <a:bodyPr/>
        <a:lstStyle/>
        <a:p>
          <a:endParaRPr lang="es-ES"/>
        </a:p>
      </dgm:t>
    </dgm:pt>
    <dgm:pt modelId="{E1205B23-D9CC-4E9C-AA34-6146C57CB9FA}" type="sibTrans" cxnId="{5FB23D06-3ECA-4CB7-87CB-3261B745D512}">
      <dgm:prSet/>
      <dgm:spPr/>
      <dgm:t>
        <a:bodyPr/>
        <a:lstStyle/>
        <a:p>
          <a:endParaRPr lang="es-ES"/>
        </a:p>
      </dgm:t>
    </dgm:pt>
    <dgm:pt modelId="{DB248DA7-B26C-3E43-B01A-43AA85D2A56D}" type="pres">
      <dgm:prSet presAssocID="{3A90F110-2582-3F43-9AFD-118619A571F2}" presName="compositeShape" presStyleCnt="0">
        <dgm:presLayoutVars>
          <dgm:chMax val="7"/>
          <dgm:dir/>
          <dgm:resizeHandles val="exact"/>
        </dgm:presLayoutVars>
      </dgm:prSet>
      <dgm:spPr/>
    </dgm:pt>
    <dgm:pt modelId="{A98C2BDA-B10A-0F40-AF53-293E4930DD18}" type="pres">
      <dgm:prSet presAssocID="{3A90F110-2582-3F43-9AFD-118619A571F2}" presName="wedge1" presStyleLbl="node1" presStyleIdx="0" presStyleCnt="5"/>
      <dgm:spPr/>
      <dgm:t>
        <a:bodyPr/>
        <a:lstStyle/>
        <a:p>
          <a:endParaRPr lang="en-US"/>
        </a:p>
      </dgm:t>
    </dgm:pt>
    <dgm:pt modelId="{79EC3DC4-0217-744E-A207-10F551631062}" type="pres">
      <dgm:prSet presAssocID="{3A90F110-2582-3F43-9AFD-118619A571F2}" presName="dummy1a" presStyleCnt="0"/>
      <dgm:spPr/>
    </dgm:pt>
    <dgm:pt modelId="{1C4E1ADD-8193-BC49-B8F2-2E03C21930F6}" type="pres">
      <dgm:prSet presAssocID="{3A90F110-2582-3F43-9AFD-118619A571F2}" presName="dummy1b" presStyleCnt="0"/>
      <dgm:spPr/>
    </dgm:pt>
    <dgm:pt modelId="{D8EEB3E2-E686-0343-BCB4-AF4A4C4F5353}" type="pres">
      <dgm:prSet presAssocID="{3A90F110-2582-3F43-9AFD-118619A571F2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6C969-8B87-744D-BA57-7992252F4501}" type="pres">
      <dgm:prSet presAssocID="{3A90F110-2582-3F43-9AFD-118619A571F2}" presName="wedge2" presStyleLbl="node1" presStyleIdx="1" presStyleCnt="5"/>
      <dgm:spPr/>
      <dgm:t>
        <a:bodyPr/>
        <a:lstStyle/>
        <a:p>
          <a:endParaRPr lang="en-US"/>
        </a:p>
      </dgm:t>
    </dgm:pt>
    <dgm:pt modelId="{B52C254C-CA4D-984B-8544-89B54C37A85B}" type="pres">
      <dgm:prSet presAssocID="{3A90F110-2582-3F43-9AFD-118619A571F2}" presName="dummy2a" presStyleCnt="0"/>
      <dgm:spPr/>
    </dgm:pt>
    <dgm:pt modelId="{EEBF8192-323A-0343-8684-EBA81E004752}" type="pres">
      <dgm:prSet presAssocID="{3A90F110-2582-3F43-9AFD-118619A571F2}" presName="dummy2b" presStyleCnt="0"/>
      <dgm:spPr/>
    </dgm:pt>
    <dgm:pt modelId="{DBB3D2C2-7BB2-3549-8E62-FD96D8C166F8}" type="pres">
      <dgm:prSet presAssocID="{3A90F110-2582-3F43-9AFD-118619A571F2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BB652A-47A2-ED44-8388-11F7C9E98F64}" type="pres">
      <dgm:prSet presAssocID="{3A90F110-2582-3F43-9AFD-118619A571F2}" presName="wedge3" presStyleLbl="node1" presStyleIdx="2" presStyleCnt="5"/>
      <dgm:spPr/>
      <dgm:t>
        <a:bodyPr/>
        <a:lstStyle/>
        <a:p>
          <a:endParaRPr lang="en-US"/>
        </a:p>
      </dgm:t>
    </dgm:pt>
    <dgm:pt modelId="{4B73DF0B-921A-6C49-8E5F-28CAC474119A}" type="pres">
      <dgm:prSet presAssocID="{3A90F110-2582-3F43-9AFD-118619A571F2}" presName="dummy3a" presStyleCnt="0"/>
      <dgm:spPr/>
    </dgm:pt>
    <dgm:pt modelId="{19793583-BCF9-7744-93D7-5952FB403209}" type="pres">
      <dgm:prSet presAssocID="{3A90F110-2582-3F43-9AFD-118619A571F2}" presName="dummy3b" presStyleCnt="0"/>
      <dgm:spPr/>
    </dgm:pt>
    <dgm:pt modelId="{888CA099-A3A2-A949-BF72-C048ECE4F301}" type="pres">
      <dgm:prSet presAssocID="{3A90F110-2582-3F43-9AFD-118619A571F2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46426-6896-4297-A1F2-9615FDDEE575}" type="pres">
      <dgm:prSet presAssocID="{3A90F110-2582-3F43-9AFD-118619A571F2}" presName="wedge4" presStyleLbl="node1" presStyleIdx="3" presStyleCnt="5"/>
      <dgm:spPr/>
      <dgm:t>
        <a:bodyPr/>
        <a:lstStyle/>
        <a:p>
          <a:endParaRPr lang="en-US"/>
        </a:p>
      </dgm:t>
    </dgm:pt>
    <dgm:pt modelId="{1D436F50-91E5-488E-9406-1E6541213CA4}" type="pres">
      <dgm:prSet presAssocID="{3A90F110-2582-3F43-9AFD-118619A571F2}" presName="dummy4a" presStyleCnt="0"/>
      <dgm:spPr/>
    </dgm:pt>
    <dgm:pt modelId="{8049DCFD-0923-4665-AE4D-E0FDCB68F964}" type="pres">
      <dgm:prSet presAssocID="{3A90F110-2582-3F43-9AFD-118619A571F2}" presName="dummy4b" presStyleCnt="0"/>
      <dgm:spPr/>
    </dgm:pt>
    <dgm:pt modelId="{AD76627E-9A52-4539-B965-DBDB1B0CB25E}" type="pres">
      <dgm:prSet presAssocID="{3A90F110-2582-3F43-9AFD-118619A571F2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823539-FCE7-4BE9-9176-3B3C90C99EBE}" type="pres">
      <dgm:prSet presAssocID="{3A90F110-2582-3F43-9AFD-118619A571F2}" presName="wedge5" presStyleLbl="node1" presStyleIdx="4" presStyleCnt="5"/>
      <dgm:spPr/>
      <dgm:t>
        <a:bodyPr/>
        <a:lstStyle/>
        <a:p>
          <a:endParaRPr lang="en-US"/>
        </a:p>
      </dgm:t>
    </dgm:pt>
    <dgm:pt modelId="{5A5C7C01-B329-411E-B343-F040D437E0AB}" type="pres">
      <dgm:prSet presAssocID="{3A90F110-2582-3F43-9AFD-118619A571F2}" presName="dummy5a" presStyleCnt="0"/>
      <dgm:spPr/>
    </dgm:pt>
    <dgm:pt modelId="{6F262A62-81C4-4131-B03E-59B79C10E972}" type="pres">
      <dgm:prSet presAssocID="{3A90F110-2582-3F43-9AFD-118619A571F2}" presName="dummy5b" presStyleCnt="0"/>
      <dgm:spPr/>
    </dgm:pt>
    <dgm:pt modelId="{EA28E882-A499-4302-83E6-D5341D8B7D23}" type="pres">
      <dgm:prSet presAssocID="{3A90F110-2582-3F43-9AFD-118619A571F2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FE08FE-1B6C-447E-9002-92106D002A77}" type="pres">
      <dgm:prSet presAssocID="{E1205B23-D9CC-4E9C-AA34-6146C57CB9FA}" presName="arrowWedge1" presStyleLbl="fgSibTrans2D1" presStyleIdx="0" presStyleCnt="5"/>
      <dgm:spPr/>
    </dgm:pt>
    <dgm:pt modelId="{645E3B87-28EB-4F7D-BA09-9F5C5915A33D}" type="pres">
      <dgm:prSet presAssocID="{E43EEFBE-880F-6F47-BD1D-C9D8A5775138}" presName="arrowWedge2" presStyleLbl="fgSibTrans2D1" presStyleIdx="1" presStyleCnt="5"/>
      <dgm:spPr/>
    </dgm:pt>
    <dgm:pt modelId="{AEB35E8E-B78F-4BE8-9DE3-113D0AC2B7AE}" type="pres">
      <dgm:prSet presAssocID="{B648E180-4668-D34C-88B1-9F2F9CED7BF8}" presName="arrowWedge3" presStyleLbl="fgSibTrans2D1" presStyleIdx="2" presStyleCnt="5"/>
      <dgm:spPr/>
    </dgm:pt>
    <dgm:pt modelId="{7207EF47-540F-40F3-8B5D-50F99ADA9343}" type="pres">
      <dgm:prSet presAssocID="{E2842B7E-A37C-0649-A2F5-3508D8E9B612}" presName="arrowWedge4" presStyleLbl="fgSibTrans2D1" presStyleIdx="3" presStyleCnt="5"/>
      <dgm:spPr/>
    </dgm:pt>
    <dgm:pt modelId="{AC3FE394-E2E3-4C54-9E52-8D517B9B94C5}" type="pres">
      <dgm:prSet presAssocID="{CF0B84C3-055C-4F87-AEC9-C176E3B91026}" presName="arrowWedge5" presStyleLbl="fgSibTrans2D1" presStyleIdx="4" presStyleCnt="5"/>
      <dgm:spPr/>
    </dgm:pt>
  </dgm:ptLst>
  <dgm:cxnLst>
    <dgm:cxn modelId="{6A14E0CF-83F8-4D4C-9DFC-C1509CB4ED3D}" srcId="{3A90F110-2582-3F43-9AFD-118619A571F2}" destId="{B86828F4-53A0-AF41-BB40-36C2BFB11A31}" srcOrd="3" destOrd="0" parTransId="{458DFD49-C2F8-9E4E-A2AC-8EB5D34F2C60}" sibTransId="{E2842B7E-A37C-0649-A2F5-3508D8E9B612}"/>
    <dgm:cxn modelId="{6F0108B3-06CC-4214-9946-8D680A2B48FF}" type="presOf" srcId="{7D0FBE95-45A1-FB46-8743-0D8594EF1681}" destId="{DBB3D2C2-7BB2-3549-8E62-FD96D8C166F8}" srcOrd="1" destOrd="0" presId="urn:microsoft.com/office/officeart/2005/8/layout/cycle8"/>
    <dgm:cxn modelId="{5FB23D06-3ECA-4CB7-87CB-3261B745D512}" srcId="{3A90F110-2582-3F43-9AFD-118619A571F2}" destId="{C8CB9DAC-4C79-48AE-AB64-780DBDFFA86B}" srcOrd="0" destOrd="0" parTransId="{D949BF25-36D7-4154-98FE-494640C16B55}" sibTransId="{E1205B23-D9CC-4E9C-AA34-6146C57CB9FA}"/>
    <dgm:cxn modelId="{85A9D4D8-2A74-48A4-A3E3-F89911DBA9DC}" type="presOf" srcId="{C8CB9DAC-4C79-48AE-AB64-780DBDFFA86B}" destId="{D8EEB3E2-E686-0343-BCB4-AF4A4C4F5353}" srcOrd="1" destOrd="0" presId="urn:microsoft.com/office/officeart/2005/8/layout/cycle8"/>
    <dgm:cxn modelId="{4BFE55C8-5C76-EE4C-99B9-C6CED665BAB9}" srcId="{3A90F110-2582-3F43-9AFD-118619A571F2}" destId="{7D0FBE95-45A1-FB46-8743-0D8594EF1681}" srcOrd="1" destOrd="0" parTransId="{E78322DB-3330-6949-8724-837FE2E8F0F1}" sibTransId="{E43EEFBE-880F-6F47-BD1D-C9D8A5775138}"/>
    <dgm:cxn modelId="{D7C6029A-06F2-4C22-B6C7-4DBB4A0DDA44}" type="presOf" srcId="{7D0FBE95-45A1-FB46-8743-0D8594EF1681}" destId="{4C56C969-8B87-744D-BA57-7992252F4501}" srcOrd="0" destOrd="0" presId="urn:microsoft.com/office/officeart/2005/8/layout/cycle8"/>
    <dgm:cxn modelId="{F69B0617-436D-4D26-B50D-3A6A818E11E8}" type="presOf" srcId="{FCDA82C3-076F-4980-869F-DAD372F54AC3}" destId="{EA28E882-A499-4302-83E6-D5341D8B7D23}" srcOrd="1" destOrd="0" presId="urn:microsoft.com/office/officeart/2005/8/layout/cycle8"/>
    <dgm:cxn modelId="{30B2E098-6CD8-459B-9B11-8016C1C5C1A4}" type="presOf" srcId="{5E95D6FE-3686-EE4C-B790-BF8FEBAF39BF}" destId="{888CA099-A3A2-A949-BF72-C048ECE4F301}" srcOrd="1" destOrd="0" presId="urn:microsoft.com/office/officeart/2005/8/layout/cycle8"/>
    <dgm:cxn modelId="{55FB7DC9-3FDD-4002-B0F9-13BCF05AB46B}" type="presOf" srcId="{5E95D6FE-3686-EE4C-B790-BF8FEBAF39BF}" destId="{DBBB652A-47A2-ED44-8388-11F7C9E98F64}" srcOrd="0" destOrd="0" presId="urn:microsoft.com/office/officeart/2005/8/layout/cycle8"/>
    <dgm:cxn modelId="{A63FB45F-204F-9A4A-8CB2-7C390101EE61}" srcId="{3A90F110-2582-3F43-9AFD-118619A571F2}" destId="{5E95D6FE-3686-EE4C-B790-BF8FEBAF39BF}" srcOrd="2" destOrd="0" parTransId="{F1CE853C-E19F-C743-B6D6-D67DD4147F71}" sibTransId="{B648E180-4668-D34C-88B1-9F2F9CED7BF8}"/>
    <dgm:cxn modelId="{3654E299-B294-4A82-97C3-86485650FA2E}" type="presOf" srcId="{3A90F110-2582-3F43-9AFD-118619A571F2}" destId="{DB248DA7-B26C-3E43-B01A-43AA85D2A56D}" srcOrd="0" destOrd="0" presId="urn:microsoft.com/office/officeart/2005/8/layout/cycle8"/>
    <dgm:cxn modelId="{4D35880E-0530-4F3B-93EE-F57743B4F089}" type="presOf" srcId="{B86828F4-53A0-AF41-BB40-36C2BFB11A31}" destId="{48F46426-6896-4297-A1F2-9615FDDEE575}" srcOrd="0" destOrd="0" presId="urn:microsoft.com/office/officeart/2005/8/layout/cycle8"/>
    <dgm:cxn modelId="{24C8E936-E0CC-4CB7-AF69-383F3BDD3DC3}" type="presOf" srcId="{C8CB9DAC-4C79-48AE-AB64-780DBDFFA86B}" destId="{A98C2BDA-B10A-0F40-AF53-293E4930DD18}" srcOrd="0" destOrd="0" presId="urn:microsoft.com/office/officeart/2005/8/layout/cycle8"/>
    <dgm:cxn modelId="{7A8F2601-0029-4717-A45E-6E798F965BB6}" type="presOf" srcId="{B86828F4-53A0-AF41-BB40-36C2BFB11A31}" destId="{AD76627E-9A52-4539-B965-DBDB1B0CB25E}" srcOrd="1" destOrd="0" presId="urn:microsoft.com/office/officeart/2005/8/layout/cycle8"/>
    <dgm:cxn modelId="{C7F65D68-3BEA-4278-BD6B-18CAFC02A693}" type="presOf" srcId="{FCDA82C3-076F-4980-869F-DAD372F54AC3}" destId="{2A823539-FCE7-4BE9-9176-3B3C90C99EBE}" srcOrd="0" destOrd="0" presId="urn:microsoft.com/office/officeart/2005/8/layout/cycle8"/>
    <dgm:cxn modelId="{24E9D5B3-65F6-4615-B818-94E4E6AABCE0}" srcId="{3A90F110-2582-3F43-9AFD-118619A571F2}" destId="{FCDA82C3-076F-4980-869F-DAD372F54AC3}" srcOrd="4" destOrd="0" parTransId="{8FDF4102-B657-4AF2-85D5-2CC48E24AB48}" sibTransId="{CF0B84C3-055C-4F87-AEC9-C176E3B91026}"/>
    <dgm:cxn modelId="{31735558-B5D1-4C65-8AED-F3C4ACCCEAD3}" type="presParOf" srcId="{DB248DA7-B26C-3E43-B01A-43AA85D2A56D}" destId="{A98C2BDA-B10A-0F40-AF53-293E4930DD18}" srcOrd="0" destOrd="0" presId="urn:microsoft.com/office/officeart/2005/8/layout/cycle8"/>
    <dgm:cxn modelId="{E6DB62CF-1240-4775-80AC-E7413A95263B}" type="presParOf" srcId="{DB248DA7-B26C-3E43-B01A-43AA85D2A56D}" destId="{79EC3DC4-0217-744E-A207-10F551631062}" srcOrd="1" destOrd="0" presId="urn:microsoft.com/office/officeart/2005/8/layout/cycle8"/>
    <dgm:cxn modelId="{685A99FF-9CC7-4D73-BF7F-A5334A88C23D}" type="presParOf" srcId="{DB248DA7-B26C-3E43-B01A-43AA85D2A56D}" destId="{1C4E1ADD-8193-BC49-B8F2-2E03C21930F6}" srcOrd="2" destOrd="0" presId="urn:microsoft.com/office/officeart/2005/8/layout/cycle8"/>
    <dgm:cxn modelId="{1336E766-A931-4461-B1FF-EAD7A97CC76D}" type="presParOf" srcId="{DB248DA7-B26C-3E43-B01A-43AA85D2A56D}" destId="{D8EEB3E2-E686-0343-BCB4-AF4A4C4F5353}" srcOrd="3" destOrd="0" presId="urn:microsoft.com/office/officeart/2005/8/layout/cycle8"/>
    <dgm:cxn modelId="{A4193923-9472-4E04-9F57-870C87FC8788}" type="presParOf" srcId="{DB248DA7-B26C-3E43-B01A-43AA85D2A56D}" destId="{4C56C969-8B87-744D-BA57-7992252F4501}" srcOrd="4" destOrd="0" presId="urn:microsoft.com/office/officeart/2005/8/layout/cycle8"/>
    <dgm:cxn modelId="{193FF5AC-05DA-49CC-BA09-0B0D5380386D}" type="presParOf" srcId="{DB248DA7-B26C-3E43-B01A-43AA85D2A56D}" destId="{B52C254C-CA4D-984B-8544-89B54C37A85B}" srcOrd="5" destOrd="0" presId="urn:microsoft.com/office/officeart/2005/8/layout/cycle8"/>
    <dgm:cxn modelId="{39F1F56F-8704-48CD-BA91-A0C43F2F93CD}" type="presParOf" srcId="{DB248DA7-B26C-3E43-B01A-43AA85D2A56D}" destId="{EEBF8192-323A-0343-8684-EBA81E004752}" srcOrd="6" destOrd="0" presId="urn:microsoft.com/office/officeart/2005/8/layout/cycle8"/>
    <dgm:cxn modelId="{D363A7BC-3CCB-44A0-BCE2-0C1D1BA41B80}" type="presParOf" srcId="{DB248DA7-B26C-3E43-B01A-43AA85D2A56D}" destId="{DBB3D2C2-7BB2-3549-8E62-FD96D8C166F8}" srcOrd="7" destOrd="0" presId="urn:microsoft.com/office/officeart/2005/8/layout/cycle8"/>
    <dgm:cxn modelId="{F5E50CF4-C3A0-45F5-B717-D9100B283140}" type="presParOf" srcId="{DB248DA7-B26C-3E43-B01A-43AA85D2A56D}" destId="{DBBB652A-47A2-ED44-8388-11F7C9E98F64}" srcOrd="8" destOrd="0" presId="urn:microsoft.com/office/officeart/2005/8/layout/cycle8"/>
    <dgm:cxn modelId="{59CF053D-3D01-460B-865D-B1F1143094EF}" type="presParOf" srcId="{DB248DA7-B26C-3E43-B01A-43AA85D2A56D}" destId="{4B73DF0B-921A-6C49-8E5F-28CAC474119A}" srcOrd="9" destOrd="0" presId="urn:microsoft.com/office/officeart/2005/8/layout/cycle8"/>
    <dgm:cxn modelId="{653424EB-A125-4F28-8A06-B4A76A696EA1}" type="presParOf" srcId="{DB248DA7-B26C-3E43-B01A-43AA85D2A56D}" destId="{19793583-BCF9-7744-93D7-5952FB403209}" srcOrd="10" destOrd="0" presId="urn:microsoft.com/office/officeart/2005/8/layout/cycle8"/>
    <dgm:cxn modelId="{331709EB-F6AC-4245-9747-F1E5B36D2002}" type="presParOf" srcId="{DB248DA7-B26C-3E43-B01A-43AA85D2A56D}" destId="{888CA099-A3A2-A949-BF72-C048ECE4F301}" srcOrd="11" destOrd="0" presId="urn:microsoft.com/office/officeart/2005/8/layout/cycle8"/>
    <dgm:cxn modelId="{C1868A91-CF69-44CB-B4AF-EE483855CE03}" type="presParOf" srcId="{DB248DA7-B26C-3E43-B01A-43AA85D2A56D}" destId="{48F46426-6896-4297-A1F2-9615FDDEE575}" srcOrd="12" destOrd="0" presId="urn:microsoft.com/office/officeart/2005/8/layout/cycle8"/>
    <dgm:cxn modelId="{B41C5FA4-29DA-437B-8B19-1CB4D2FD88CA}" type="presParOf" srcId="{DB248DA7-B26C-3E43-B01A-43AA85D2A56D}" destId="{1D436F50-91E5-488E-9406-1E6541213CA4}" srcOrd="13" destOrd="0" presId="urn:microsoft.com/office/officeart/2005/8/layout/cycle8"/>
    <dgm:cxn modelId="{FADC7952-6403-450E-AF4B-D55A1D5DF996}" type="presParOf" srcId="{DB248DA7-B26C-3E43-B01A-43AA85D2A56D}" destId="{8049DCFD-0923-4665-AE4D-E0FDCB68F964}" srcOrd="14" destOrd="0" presId="urn:microsoft.com/office/officeart/2005/8/layout/cycle8"/>
    <dgm:cxn modelId="{B7D90B9E-E2B3-4C3D-ABE3-0ABF915C0051}" type="presParOf" srcId="{DB248DA7-B26C-3E43-B01A-43AA85D2A56D}" destId="{AD76627E-9A52-4539-B965-DBDB1B0CB25E}" srcOrd="15" destOrd="0" presId="urn:microsoft.com/office/officeart/2005/8/layout/cycle8"/>
    <dgm:cxn modelId="{C2180F1F-02F6-4CED-8FA5-C3C1A459A805}" type="presParOf" srcId="{DB248DA7-B26C-3E43-B01A-43AA85D2A56D}" destId="{2A823539-FCE7-4BE9-9176-3B3C90C99EBE}" srcOrd="16" destOrd="0" presId="urn:microsoft.com/office/officeart/2005/8/layout/cycle8"/>
    <dgm:cxn modelId="{2199DDB2-27DE-4198-9870-855A59F8195B}" type="presParOf" srcId="{DB248DA7-B26C-3E43-B01A-43AA85D2A56D}" destId="{5A5C7C01-B329-411E-B343-F040D437E0AB}" srcOrd="17" destOrd="0" presId="urn:microsoft.com/office/officeart/2005/8/layout/cycle8"/>
    <dgm:cxn modelId="{F216A715-A1B9-4696-9736-2C6AF3211830}" type="presParOf" srcId="{DB248DA7-B26C-3E43-B01A-43AA85D2A56D}" destId="{6F262A62-81C4-4131-B03E-59B79C10E972}" srcOrd="18" destOrd="0" presId="urn:microsoft.com/office/officeart/2005/8/layout/cycle8"/>
    <dgm:cxn modelId="{897B0D58-CF3E-45C6-A8A7-17C07F9CAF77}" type="presParOf" srcId="{DB248DA7-B26C-3E43-B01A-43AA85D2A56D}" destId="{EA28E882-A499-4302-83E6-D5341D8B7D23}" srcOrd="19" destOrd="0" presId="urn:microsoft.com/office/officeart/2005/8/layout/cycle8"/>
    <dgm:cxn modelId="{5AC8E208-11D9-40F9-8EED-B865B7798847}" type="presParOf" srcId="{DB248DA7-B26C-3E43-B01A-43AA85D2A56D}" destId="{32FE08FE-1B6C-447E-9002-92106D002A77}" srcOrd="20" destOrd="0" presId="urn:microsoft.com/office/officeart/2005/8/layout/cycle8"/>
    <dgm:cxn modelId="{275967F3-CCE7-4DEA-A2D0-16268A59D7D4}" type="presParOf" srcId="{DB248DA7-B26C-3E43-B01A-43AA85D2A56D}" destId="{645E3B87-28EB-4F7D-BA09-9F5C5915A33D}" srcOrd="21" destOrd="0" presId="urn:microsoft.com/office/officeart/2005/8/layout/cycle8"/>
    <dgm:cxn modelId="{4F4DDCA4-9E9C-4E67-A994-11CD35DFB4A6}" type="presParOf" srcId="{DB248DA7-B26C-3E43-B01A-43AA85D2A56D}" destId="{AEB35E8E-B78F-4BE8-9DE3-113D0AC2B7AE}" srcOrd="22" destOrd="0" presId="urn:microsoft.com/office/officeart/2005/8/layout/cycle8"/>
    <dgm:cxn modelId="{AFDFBC28-11CE-4838-B9F3-9B0FC2B7073A}" type="presParOf" srcId="{DB248DA7-B26C-3E43-B01A-43AA85D2A56D}" destId="{7207EF47-540F-40F3-8B5D-50F99ADA9343}" srcOrd="23" destOrd="0" presId="urn:microsoft.com/office/officeart/2005/8/layout/cycle8"/>
    <dgm:cxn modelId="{17BAEC31-C716-4985-8221-F9E62330844A}" type="presParOf" srcId="{DB248DA7-B26C-3E43-B01A-43AA85D2A56D}" destId="{AC3FE394-E2E3-4C54-9E52-8D517B9B94C5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3E1040-D71E-45DD-B560-3C8F313B3FD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F3B0B6BA-E7CD-4330-9918-CA08047B30E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CA" sz="2000" dirty="0" err="1" smtClean="0"/>
            <a:t>Hoja</a:t>
          </a:r>
          <a:r>
            <a:rPr lang="en-CA" sz="2000" dirty="0" smtClean="0"/>
            <a:t> de </a:t>
          </a:r>
          <a:r>
            <a:rPr lang="en-CA" sz="2000" dirty="0" err="1" smtClean="0"/>
            <a:t>Ruta</a:t>
          </a:r>
          <a:endParaRPr lang="en-CA" sz="2000" dirty="0" smtClean="0"/>
        </a:p>
        <a:p>
          <a:r>
            <a:rPr lang="en-CA" sz="1400" dirty="0" smtClean="0"/>
            <a:t>- </a:t>
          </a:r>
          <a:r>
            <a:rPr lang="es-ES" sz="1400" dirty="0" smtClean="0"/>
            <a:t>Proceso de preparación del MANUD</a:t>
          </a:r>
          <a:endParaRPr lang="en-CA" sz="1400" dirty="0"/>
        </a:p>
      </dgm:t>
    </dgm:pt>
    <dgm:pt modelId="{A45899B8-0418-4A4C-A4BD-536DC99FC0FF}" type="parTrans" cxnId="{91D37AFC-75D6-4AF5-9D18-6809DB38BB71}">
      <dgm:prSet/>
      <dgm:spPr/>
      <dgm:t>
        <a:bodyPr/>
        <a:lstStyle/>
        <a:p>
          <a:endParaRPr lang="en-CA"/>
        </a:p>
      </dgm:t>
    </dgm:pt>
    <dgm:pt modelId="{6F37DCA6-B962-4F32-BB9B-958211E9FE65}" type="sibTrans" cxnId="{91D37AFC-75D6-4AF5-9D18-6809DB38BB71}">
      <dgm:prSet/>
      <dgm:spPr/>
      <dgm:t>
        <a:bodyPr/>
        <a:lstStyle/>
        <a:p>
          <a:endParaRPr lang="en-CA"/>
        </a:p>
      </dgm:t>
    </dgm:pt>
    <dgm:pt modelId="{D60B7D15-2708-4B0F-A15E-070CC9159A5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CA" sz="2000" dirty="0" err="1" smtClean="0"/>
            <a:t>Análisis</a:t>
          </a:r>
          <a:r>
            <a:rPr lang="en-CA" sz="2000" dirty="0" smtClean="0"/>
            <a:t> de País</a:t>
          </a:r>
        </a:p>
        <a:p>
          <a:r>
            <a:rPr lang="es-ES" sz="1400" dirty="0" smtClean="0"/>
            <a:t>- Revisión del análisis existente (Diagnóstico)</a:t>
          </a:r>
          <a:endParaRPr lang="en-CA" sz="1400" dirty="0" smtClean="0"/>
        </a:p>
        <a:p>
          <a:r>
            <a:rPr lang="en-CA" sz="1400" dirty="0" smtClean="0"/>
            <a:t>- </a:t>
          </a:r>
          <a:r>
            <a:rPr lang="es-ES" sz="1400" dirty="0" smtClean="0"/>
            <a:t> Análisis con apoyo del UNCT (EP)</a:t>
          </a:r>
          <a:endParaRPr lang="en-CA" sz="1400" dirty="0" smtClean="0"/>
        </a:p>
        <a:p>
          <a:r>
            <a:rPr lang="es-ES" sz="1400" dirty="0" smtClean="0"/>
            <a:t>- Identificar ventajas comparativas del UNCT</a:t>
          </a:r>
          <a:endParaRPr lang="en-CA" sz="1400" dirty="0" smtClean="0"/>
        </a:p>
        <a:p>
          <a:endParaRPr lang="en-CA" sz="1400" dirty="0"/>
        </a:p>
      </dgm:t>
    </dgm:pt>
    <dgm:pt modelId="{1116056A-A8D2-40D3-8F47-8AE5F8CA1ABB}" type="parTrans" cxnId="{5A1A262E-4C59-421D-96BB-2CB10C37322E}">
      <dgm:prSet/>
      <dgm:spPr/>
      <dgm:t>
        <a:bodyPr/>
        <a:lstStyle/>
        <a:p>
          <a:endParaRPr lang="en-CA"/>
        </a:p>
      </dgm:t>
    </dgm:pt>
    <dgm:pt modelId="{91346739-35D8-4A8E-969D-F924C4C461A0}" type="sibTrans" cxnId="{5A1A262E-4C59-421D-96BB-2CB10C37322E}">
      <dgm:prSet/>
      <dgm:spPr/>
      <dgm:t>
        <a:bodyPr/>
        <a:lstStyle/>
        <a:p>
          <a:endParaRPr lang="en-CA"/>
        </a:p>
      </dgm:t>
    </dgm:pt>
    <dgm:pt modelId="{CCC7CF17-8F24-4752-A5AD-F3A80A070AF1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CA" sz="2000" dirty="0" err="1" smtClean="0"/>
            <a:t>Planificación</a:t>
          </a:r>
          <a:r>
            <a:rPr lang="en-CA" sz="2000" dirty="0" smtClean="0"/>
            <a:t> </a:t>
          </a:r>
          <a:r>
            <a:rPr lang="en-CA" sz="2000" dirty="0" err="1" smtClean="0"/>
            <a:t>estratégica</a:t>
          </a:r>
          <a:endParaRPr lang="en-CA" sz="2000" dirty="0" smtClean="0"/>
        </a:p>
        <a:p>
          <a:r>
            <a:rPr lang="en-CA" sz="1400" dirty="0" smtClean="0"/>
            <a:t>- </a:t>
          </a:r>
          <a:r>
            <a:rPr lang="es-ES" sz="1400" dirty="0" smtClean="0"/>
            <a:t>Prioridades estratégicas del MANUD/Plan de acción MANUD</a:t>
          </a:r>
          <a:endParaRPr lang="en-CA" sz="1400" dirty="0"/>
        </a:p>
      </dgm:t>
    </dgm:pt>
    <dgm:pt modelId="{69961F41-1AA8-4E6F-8B62-1677EFB4792F}" type="parTrans" cxnId="{0217EB31-F25A-418A-82B0-060B4BF914E0}">
      <dgm:prSet/>
      <dgm:spPr/>
      <dgm:t>
        <a:bodyPr/>
        <a:lstStyle/>
        <a:p>
          <a:endParaRPr lang="en-CA"/>
        </a:p>
      </dgm:t>
    </dgm:pt>
    <dgm:pt modelId="{16AA4991-08BF-4F2E-B89C-1A809FA4BBEB}" type="sibTrans" cxnId="{0217EB31-F25A-418A-82B0-060B4BF914E0}">
      <dgm:prSet/>
      <dgm:spPr/>
      <dgm:t>
        <a:bodyPr/>
        <a:lstStyle/>
        <a:p>
          <a:endParaRPr lang="en-CA"/>
        </a:p>
      </dgm:t>
    </dgm:pt>
    <dgm:pt modelId="{A8E0929E-3F58-4D76-982E-795C407F2247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s-ES" sz="1800" dirty="0" smtClean="0">
              <a:solidFill>
                <a:schemeClr val="tx1"/>
              </a:solidFill>
            </a:rPr>
            <a:t>Planificación e Implementación del Programa</a:t>
          </a:r>
        </a:p>
        <a:p>
          <a:r>
            <a:rPr lang="en-CA" sz="1400" dirty="0" smtClean="0">
              <a:solidFill>
                <a:schemeClr val="tx1"/>
              </a:solidFill>
            </a:rPr>
            <a:t>(</a:t>
          </a:r>
          <a:r>
            <a:rPr lang="en-CA" sz="1400" dirty="0" err="1" smtClean="0">
              <a:solidFill>
                <a:schemeClr val="tx1"/>
              </a:solidFill>
            </a:rPr>
            <a:t>Programas</a:t>
          </a:r>
          <a:r>
            <a:rPr lang="en-CA" sz="1400" dirty="0" smtClean="0">
              <a:solidFill>
                <a:schemeClr val="tx1"/>
              </a:solidFill>
            </a:rPr>
            <a:t> de </a:t>
          </a:r>
          <a:r>
            <a:rPr lang="en-CA" sz="1400" dirty="0" err="1" smtClean="0">
              <a:solidFill>
                <a:schemeClr val="tx1"/>
              </a:solidFill>
            </a:rPr>
            <a:t>Agencia</a:t>
          </a:r>
          <a:r>
            <a:rPr lang="en-CA" sz="1400" dirty="0" smtClean="0">
              <a:solidFill>
                <a:schemeClr val="tx1"/>
              </a:solidFill>
            </a:rPr>
            <a:t> o </a:t>
          </a:r>
          <a:r>
            <a:rPr lang="en-CA" sz="1400" dirty="0" err="1" smtClean="0">
              <a:solidFill>
                <a:schemeClr val="tx1"/>
              </a:solidFill>
            </a:rPr>
            <a:t>Multiagenciales</a:t>
          </a:r>
          <a:r>
            <a:rPr lang="en-CA" sz="1400" dirty="0" smtClean="0">
              <a:solidFill>
                <a:schemeClr val="tx1"/>
              </a:solidFill>
            </a:rPr>
            <a:t>)</a:t>
          </a:r>
          <a:endParaRPr lang="en-CA" sz="1400" dirty="0">
            <a:solidFill>
              <a:schemeClr val="tx1"/>
            </a:solidFill>
          </a:endParaRPr>
        </a:p>
      </dgm:t>
    </dgm:pt>
    <dgm:pt modelId="{0EAAEDCC-3EC9-456E-B3A1-6CF803266DC1}" type="parTrans" cxnId="{3FE778A0-9CB6-4EF6-BDA7-28A56A2A04D9}">
      <dgm:prSet/>
      <dgm:spPr/>
      <dgm:t>
        <a:bodyPr/>
        <a:lstStyle/>
        <a:p>
          <a:endParaRPr lang="en-CA"/>
        </a:p>
      </dgm:t>
    </dgm:pt>
    <dgm:pt modelId="{E7921541-E4BE-484A-80BF-887DFD77068F}" type="sibTrans" cxnId="{3FE778A0-9CB6-4EF6-BDA7-28A56A2A04D9}">
      <dgm:prSet/>
      <dgm:spPr/>
      <dgm:t>
        <a:bodyPr/>
        <a:lstStyle/>
        <a:p>
          <a:endParaRPr lang="en-CA"/>
        </a:p>
      </dgm:t>
    </dgm:pt>
    <dgm:pt modelId="{412909ED-44B1-49DA-856F-DB146811E653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CA" sz="2000" dirty="0" err="1" smtClean="0"/>
            <a:t>Seguimiento</a:t>
          </a:r>
          <a:r>
            <a:rPr lang="en-CA" sz="2000" dirty="0" smtClean="0"/>
            <a:t> y </a:t>
          </a:r>
          <a:r>
            <a:rPr lang="en-CA" sz="2000" dirty="0" err="1" smtClean="0"/>
            <a:t>Evaluación</a:t>
          </a:r>
          <a:endParaRPr lang="en-CA" sz="2000" dirty="0"/>
        </a:p>
      </dgm:t>
    </dgm:pt>
    <dgm:pt modelId="{CBE0F6D5-7A2D-4243-868E-18AD589C8DB9}" type="parTrans" cxnId="{06C1A818-0E19-4F5A-A74A-16FC135DDD18}">
      <dgm:prSet/>
      <dgm:spPr/>
      <dgm:t>
        <a:bodyPr/>
        <a:lstStyle/>
        <a:p>
          <a:endParaRPr lang="en-CA"/>
        </a:p>
      </dgm:t>
    </dgm:pt>
    <dgm:pt modelId="{EBE77B4C-7340-4FE4-9136-D9DC8820E5F6}" type="sibTrans" cxnId="{06C1A818-0E19-4F5A-A74A-16FC135DDD18}">
      <dgm:prSet/>
      <dgm:spPr/>
      <dgm:t>
        <a:bodyPr/>
        <a:lstStyle/>
        <a:p>
          <a:endParaRPr lang="en-CA"/>
        </a:p>
      </dgm:t>
    </dgm:pt>
    <dgm:pt modelId="{5159D955-2041-45DF-8702-BB171C7A94F5}" type="pres">
      <dgm:prSet presAssocID="{343E1040-D71E-45DD-B560-3C8F313B3FD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E5BE762F-37CA-45A2-959C-D446A14FEF21}" type="pres">
      <dgm:prSet presAssocID="{343E1040-D71E-45DD-B560-3C8F313B3FD1}" presName="cycle" presStyleCnt="0"/>
      <dgm:spPr/>
    </dgm:pt>
    <dgm:pt modelId="{C173DE4D-39AA-4BF5-B038-C0DE79265639}" type="pres">
      <dgm:prSet presAssocID="{F3B0B6BA-E7CD-4330-9918-CA08047B30E7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5ECDA69-CB63-4BD2-BECF-7578CA892ED2}" type="pres">
      <dgm:prSet presAssocID="{6F37DCA6-B962-4F32-BB9B-958211E9FE65}" presName="sibTransFirstNode" presStyleLbl="bgShp" presStyleIdx="0" presStyleCnt="1"/>
      <dgm:spPr/>
      <dgm:t>
        <a:bodyPr/>
        <a:lstStyle/>
        <a:p>
          <a:endParaRPr lang="en-CA"/>
        </a:p>
      </dgm:t>
    </dgm:pt>
    <dgm:pt modelId="{16A93882-C862-471F-B937-F0A7D51FDBE2}" type="pres">
      <dgm:prSet presAssocID="{D60B7D15-2708-4B0F-A15E-070CC9159A5B}" presName="nodeFollowingNodes" presStyleLbl="node1" presStyleIdx="1" presStyleCnt="5" custScaleY="191389" custRadScaleRad="108843" custRadScaleInc="12981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64B3E4B-619D-4ED5-88F1-80285A820723}" type="pres">
      <dgm:prSet presAssocID="{CCC7CF17-8F24-4752-A5AD-F3A80A070AF1}" presName="nodeFollowingNodes" presStyleLbl="node1" presStyleIdx="2" presStyleCnt="5" custScaleY="13282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D37AFB92-4B60-4D23-BF66-6836633136E9}" type="pres">
      <dgm:prSet presAssocID="{A8E0929E-3F58-4D76-982E-795C407F2247}" presName="nodeFollowingNodes" presStyleLbl="node1" presStyleIdx="3" presStyleCnt="5" custScaleY="138319" custRadScaleRad="104722" custRadScaleInc="3395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EF237A7-1A40-4B53-8734-47DB5F3C6BBA}" type="pres">
      <dgm:prSet presAssocID="{412909ED-44B1-49DA-856F-DB146811E653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B6E95DFF-1340-46AD-8539-5036752788D1}" type="presOf" srcId="{6F37DCA6-B962-4F32-BB9B-958211E9FE65}" destId="{45ECDA69-CB63-4BD2-BECF-7578CA892ED2}" srcOrd="0" destOrd="0" presId="urn:microsoft.com/office/officeart/2005/8/layout/cycle3"/>
    <dgm:cxn modelId="{3A31C8D8-C990-4AFA-9A68-296CB7EA7DC1}" type="presOf" srcId="{D60B7D15-2708-4B0F-A15E-070CC9159A5B}" destId="{16A93882-C862-471F-B937-F0A7D51FDBE2}" srcOrd="0" destOrd="0" presId="urn:microsoft.com/office/officeart/2005/8/layout/cycle3"/>
    <dgm:cxn modelId="{3FE3BC7B-E970-400B-A8E1-E18A1471F6AE}" type="presOf" srcId="{F3B0B6BA-E7CD-4330-9918-CA08047B30E7}" destId="{C173DE4D-39AA-4BF5-B038-C0DE79265639}" srcOrd="0" destOrd="0" presId="urn:microsoft.com/office/officeart/2005/8/layout/cycle3"/>
    <dgm:cxn modelId="{06C1A818-0E19-4F5A-A74A-16FC135DDD18}" srcId="{343E1040-D71E-45DD-B560-3C8F313B3FD1}" destId="{412909ED-44B1-49DA-856F-DB146811E653}" srcOrd="4" destOrd="0" parTransId="{CBE0F6D5-7A2D-4243-868E-18AD589C8DB9}" sibTransId="{EBE77B4C-7340-4FE4-9136-D9DC8820E5F6}"/>
    <dgm:cxn modelId="{B4F9C17D-8FC3-4007-8E7B-C43FDF041AE5}" type="presOf" srcId="{412909ED-44B1-49DA-856F-DB146811E653}" destId="{EEF237A7-1A40-4B53-8734-47DB5F3C6BBA}" srcOrd="0" destOrd="0" presId="urn:microsoft.com/office/officeart/2005/8/layout/cycle3"/>
    <dgm:cxn modelId="{E68BDB49-9B55-4CCC-B681-C1DD2C3FEDC6}" type="presOf" srcId="{343E1040-D71E-45DD-B560-3C8F313B3FD1}" destId="{5159D955-2041-45DF-8702-BB171C7A94F5}" srcOrd="0" destOrd="0" presId="urn:microsoft.com/office/officeart/2005/8/layout/cycle3"/>
    <dgm:cxn modelId="{A689C72E-C2E5-4545-B211-400C4039A4AE}" type="presOf" srcId="{CCC7CF17-8F24-4752-A5AD-F3A80A070AF1}" destId="{464B3E4B-619D-4ED5-88F1-80285A820723}" srcOrd="0" destOrd="0" presId="urn:microsoft.com/office/officeart/2005/8/layout/cycle3"/>
    <dgm:cxn modelId="{91D37AFC-75D6-4AF5-9D18-6809DB38BB71}" srcId="{343E1040-D71E-45DD-B560-3C8F313B3FD1}" destId="{F3B0B6BA-E7CD-4330-9918-CA08047B30E7}" srcOrd="0" destOrd="0" parTransId="{A45899B8-0418-4A4C-A4BD-536DC99FC0FF}" sibTransId="{6F37DCA6-B962-4F32-BB9B-958211E9FE65}"/>
    <dgm:cxn modelId="{265F8083-C20E-4C69-AC38-2F185BE16DF3}" type="presOf" srcId="{A8E0929E-3F58-4D76-982E-795C407F2247}" destId="{D37AFB92-4B60-4D23-BF66-6836633136E9}" srcOrd="0" destOrd="0" presId="urn:microsoft.com/office/officeart/2005/8/layout/cycle3"/>
    <dgm:cxn modelId="{3FE778A0-9CB6-4EF6-BDA7-28A56A2A04D9}" srcId="{343E1040-D71E-45DD-B560-3C8F313B3FD1}" destId="{A8E0929E-3F58-4D76-982E-795C407F2247}" srcOrd="3" destOrd="0" parTransId="{0EAAEDCC-3EC9-456E-B3A1-6CF803266DC1}" sibTransId="{E7921541-E4BE-484A-80BF-887DFD77068F}"/>
    <dgm:cxn modelId="{0217EB31-F25A-418A-82B0-060B4BF914E0}" srcId="{343E1040-D71E-45DD-B560-3C8F313B3FD1}" destId="{CCC7CF17-8F24-4752-A5AD-F3A80A070AF1}" srcOrd="2" destOrd="0" parTransId="{69961F41-1AA8-4E6F-8B62-1677EFB4792F}" sibTransId="{16AA4991-08BF-4F2E-B89C-1A809FA4BBEB}"/>
    <dgm:cxn modelId="{5A1A262E-4C59-421D-96BB-2CB10C37322E}" srcId="{343E1040-D71E-45DD-B560-3C8F313B3FD1}" destId="{D60B7D15-2708-4B0F-A15E-070CC9159A5B}" srcOrd="1" destOrd="0" parTransId="{1116056A-A8D2-40D3-8F47-8AE5F8CA1ABB}" sibTransId="{91346739-35D8-4A8E-969D-F924C4C461A0}"/>
    <dgm:cxn modelId="{48B21D00-8B28-440B-BF0D-134B26DD254B}" type="presParOf" srcId="{5159D955-2041-45DF-8702-BB171C7A94F5}" destId="{E5BE762F-37CA-45A2-959C-D446A14FEF21}" srcOrd="0" destOrd="0" presId="urn:microsoft.com/office/officeart/2005/8/layout/cycle3"/>
    <dgm:cxn modelId="{B8AC4E44-40B5-4327-B824-664E1D931C21}" type="presParOf" srcId="{E5BE762F-37CA-45A2-959C-D446A14FEF21}" destId="{C173DE4D-39AA-4BF5-B038-C0DE79265639}" srcOrd="0" destOrd="0" presId="urn:microsoft.com/office/officeart/2005/8/layout/cycle3"/>
    <dgm:cxn modelId="{3A0BEBF0-E8A8-4598-9E28-37EF397D6A20}" type="presParOf" srcId="{E5BE762F-37CA-45A2-959C-D446A14FEF21}" destId="{45ECDA69-CB63-4BD2-BECF-7578CA892ED2}" srcOrd="1" destOrd="0" presId="urn:microsoft.com/office/officeart/2005/8/layout/cycle3"/>
    <dgm:cxn modelId="{1A12A135-C571-49FD-B271-7131446DCFA9}" type="presParOf" srcId="{E5BE762F-37CA-45A2-959C-D446A14FEF21}" destId="{16A93882-C862-471F-B937-F0A7D51FDBE2}" srcOrd="2" destOrd="0" presId="urn:microsoft.com/office/officeart/2005/8/layout/cycle3"/>
    <dgm:cxn modelId="{08DC5632-DA50-4A29-ABF4-F62BB3F4966B}" type="presParOf" srcId="{E5BE762F-37CA-45A2-959C-D446A14FEF21}" destId="{464B3E4B-619D-4ED5-88F1-80285A820723}" srcOrd="3" destOrd="0" presId="urn:microsoft.com/office/officeart/2005/8/layout/cycle3"/>
    <dgm:cxn modelId="{FBED8107-D6B0-47AC-B48E-54EDAAF26075}" type="presParOf" srcId="{E5BE762F-37CA-45A2-959C-D446A14FEF21}" destId="{D37AFB92-4B60-4D23-BF66-6836633136E9}" srcOrd="4" destOrd="0" presId="urn:microsoft.com/office/officeart/2005/8/layout/cycle3"/>
    <dgm:cxn modelId="{9FBDC5AF-18E8-4DBC-A617-B15B13BF4A3B}" type="presParOf" srcId="{E5BE762F-37CA-45A2-959C-D446A14FEF21}" destId="{EEF237A7-1A40-4B53-8734-47DB5F3C6BBA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0823D3-1321-354B-80E3-EDD036D1594B}" type="doc">
      <dgm:prSet loTypeId="urn:microsoft.com/office/officeart/2005/8/layout/matrix1" loCatId="matrix" qsTypeId="urn:microsoft.com/office/officeart/2005/8/quickstyle/simple4" qsCatId="simple" csTypeId="urn:microsoft.com/office/officeart/2005/8/colors/accent1_2#5" csCatId="accent1" phldr="1"/>
      <dgm:spPr/>
      <dgm:t>
        <a:bodyPr/>
        <a:lstStyle/>
        <a:p>
          <a:endParaRPr lang="en-US"/>
        </a:p>
      </dgm:t>
    </dgm:pt>
    <dgm:pt modelId="{EE987514-FA76-3041-8ACB-5335AD681494}">
      <dgm:prSet phldrT="[Text]"/>
      <dgm:spPr>
        <a:ln w="38100" cmpd="sng">
          <a:prstDash val="lgDash"/>
        </a:ln>
      </dgm:spPr>
      <dgm:t>
        <a:bodyPr/>
        <a:lstStyle/>
        <a:p>
          <a:r>
            <a:rPr lang="en-US" dirty="0" smtClean="0"/>
            <a:t>Los </a:t>
          </a:r>
          <a:r>
            <a:rPr lang="en-US" dirty="0" err="1" smtClean="0"/>
            <a:t>principios</a:t>
          </a:r>
          <a:r>
            <a:rPr lang="en-US" dirty="0" smtClean="0"/>
            <a:t> e </a:t>
          </a:r>
          <a:r>
            <a:rPr lang="en-US" dirty="0" err="1" smtClean="0">
              <a:solidFill>
                <a:schemeClr val="tx1"/>
              </a:solidFill>
            </a:rPr>
            <a:t>estándares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smtClean="0"/>
            <a:t>de </a:t>
          </a:r>
          <a:r>
            <a:rPr lang="en-US" dirty="0" err="1" smtClean="0"/>
            <a:t>derechos</a:t>
          </a:r>
          <a:r>
            <a:rPr lang="en-US" dirty="0" smtClean="0"/>
            <a:t> </a:t>
          </a:r>
          <a:r>
            <a:rPr lang="en-US" dirty="0" err="1" smtClean="0"/>
            <a:t>humanos</a:t>
          </a:r>
          <a:r>
            <a:rPr lang="en-US" dirty="0" smtClean="0"/>
            <a:t> </a:t>
          </a:r>
          <a:r>
            <a:rPr lang="en-US" dirty="0" err="1" smtClean="0"/>
            <a:t>definen</a:t>
          </a:r>
          <a:r>
            <a:rPr lang="en-US" dirty="0" smtClean="0"/>
            <a:t> los </a:t>
          </a:r>
          <a:r>
            <a:rPr lang="en-US" dirty="0" err="1" smtClean="0"/>
            <a:t>límites</a:t>
          </a:r>
          <a:r>
            <a:rPr lang="en-US" dirty="0" smtClean="0"/>
            <a:t> del Campo de </a:t>
          </a:r>
          <a:r>
            <a:rPr lang="en-US" dirty="0" err="1" smtClean="0"/>
            <a:t>Juego</a:t>
          </a:r>
          <a:endParaRPr lang="en-US" dirty="0"/>
        </a:p>
      </dgm:t>
    </dgm:pt>
    <dgm:pt modelId="{542C48EB-9CFB-184B-B259-0988FCA7D9DD}" type="parTrans" cxnId="{5F7F2D06-D78D-5C41-9BD2-1DBF5A09999E}">
      <dgm:prSet/>
      <dgm:spPr/>
      <dgm:t>
        <a:bodyPr/>
        <a:lstStyle/>
        <a:p>
          <a:endParaRPr lang="en-US"/>
        </a:p>
      </dgm:t>
    </dgm:pt>
    <dgm:pt modelId="{7BA5F2E1-EFE5-EC4A-B958-73BF70F24534}" type="sibTrans" cxnId="{5F7F2D06-D78D-5C41-9BD2-1DBF5A09999E}">
      <dgm:prSet/>
      <dgm:spPr/>
      <dgm:t>
        <a:bodyPr/>
        <a:lstStyle/>
        <a:p>
          <a:endParaRPr lang="en-US"/>
        </a:p>
      </dgm:t>
    </dgm:pt>
    <dgm:pt modelId="{F0631A29-C54B-614F-916D-3E9A76C2AA68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Los </a:t>
          </a:r>
          <a:r>
            <a:rPr lang="en-US" sz="2400" dirty="0" err="1" smtClean="0">
              <a:solidFill>
                <a:schemeClr val="tx1"/>
              </a:solidFill>
            </a:rPr>
            <a:t>estándares</a:t>
          </a:r>
          <a:r>
            <a:rPr lang="en-US" sz="2400" dirty="0" smtClean="0">
              <a:solidFill>
                <a:schemeClr val="tx1"/>
              </a:solidFill>
            </a:rPr>
            <a:t> de </a:t>
          </a:r>
        </a:p>
        <a:p>
          <a:r>
            <a:rPr lang="en-US" sz="2400" dirty="0" err="1" smtClean="0">
              <a:solidFill>
                <a:schemeClr val="tx1"/>
              </a:solidFill>
            </a:rPr>
            <a:t>derechos</a:t>
          </a:r>
          <a:r>
            <a:rPr lang="en-US" sz="2400" dirty="0" smtClean="0">
              <a:solidFill>
                <a:schemeClr val="tx1"/>
              </a:solidFill>
            </a:rPr>
            <a:t>  </a:t>
          </a:r>
          <a:r>
            <a:rPr lang="en-US" sz="2400" dirty="0" err="1" smtClean="0">
              <a:solidFill>
                <a:schemeClr val="tx1"/>
              </a:solidFill>
            </a:rPr>
            <a:t>humanos</a:t>
          </a:r>
          <a:r>
            <a:rPr lang="en-US" sz="2400" dirty="0" smtClean="0">
              <a:solidFill>
                <a:schemeClr val="tx1"/>
              </a:solidFill>
            </a:rPr>
            <a:t>…</a:t>
          </a:r>
          <a:endParaRPr lang="en-US" sz="1700" dirty="0">
            <a:solidFill>
              <a:schemeClr val="tx1"/>
            </a:solidFill>
          </a:endParaRPr>
        </a:p>
      </dgm:t>
    </dgm:pt>
    <dgm:pt modelId="{2CD0D149-5EDA-754E-B9D9-B3EA1D5F1DBA}" type="parTrans" cxnId="{3A77D21C-0539-1F49-B0E6-ADB64AA6A51F}">
      <dgm:prSet/>
      <dgm:spPr/>
      <dgm:t>
        <a:bodyPr/>
        <a:lstStyle/>
        <a:p>
          <a:endParaRPr lang="en-US"/>
        </a:p>
      </dgm:t>
    </dgm:pt>
    <dgm:pt modelId="{57FECDF7-1671-6444-B81E-95D799F0DE72}" type="sibTrans" cxnId="{3A77D21C-0539-1F49-B0E6-ADB64AA6A51F}">
      <dgm:prSet/>
      <dgm:spPr/>
      <dgm:t>
        <a:bodyPr/>
        <a:lstStyle/>
        <a:p>
          <a:endParaRPr lang="en-US"/>
        </a:p>
      </dgm:t>
    </dgm:pt>
    <dgm:pt modelId="{F2564FF0-6E5C-C14A-8280-537BBFFB55DA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...</a:t>
          </a:r>
          <a:r>
            <a:rPr lang="en-US" sz="2400" dirty="0" err="1" smtClean="0">
              <a:solidFill>
                <a:schemeClr val="tx1"/>
              </a:solidFill>
            </a:rPr>
            <a:t>definen</a:t>
          </a:r>
          <a:r>
            <a:rPr lang="en-US" sz="2400" dirty="0" smtClean="0">
              <a:solidFill>
                <a:schemeClr val="tx1"/>
              </a:solidFill>
            </a:rPr>
            <a:t> los… </a:t>
          </a:r>
          <a:endParaRPr lang="en-US" sz="2400" dirty="0">
            <a:solidFill>
              <a:schemeClr val="tx1"/>
            </a:solidFill>
          </a:endParaRPr>
        </a:p>
      </dgm:t>
    </dgm:pt>
    <dgm:pt modelId="{E3D00E86-0C2B-B04E-B274-B984ECC9068A}" type="parTrans" cxnId="{60783797-7024-8F4E-BE42-9999E5CF5D01}">
      <dgm:prSet/>
      <dgm:spPr/>
      <dgm:t>
        <a:bodyPr/>
        <a:lstStyle/>
        <a:p>
          <a:endParaRPr lang="en-US"/>
        </a:p>
      </dgm:t>
    </dgm:pt>
    <dgm:pt modelId="{5345C4E5-7955-1446-BD52-08C66EF4178B}" type="sibTrans" cxnId="{60783797-7024-8F4E-BE42-9999E5CF5D01}">
      <dgm:prSet/>
      <dgm:spPr/>
      <dgm:t>
        <a:bodyPr/>
        <a:lstStyle/>
        <a:p>
          <a:endParaRPr lang="en-US"/>
        </a:p>
      </dgm:t>
    </dgm:pt>
    <dgm:pt modelId="{2BB8D21F-CEE9-FE40-990C-D04F27518FF6}">
      <dgm:prSet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…</a:t>
          </a:r>
          <a:r>
            <a:rPr lang="en-US" sz="2400" dirty="0" err="1" smtClean="0">
              <a:solidFill>
                <a:schemeClr val="tx1"/>
              </a:solidFill>
            </a:rPr>
            <a:t>límites</a:t>
          </a:r>
          <a:r>
            <a:rPr lang="en-US" sz="2400" dirty="0" smtClean="0">
              <a:solidFill>
                <a:schemeClr val="tx1"/>
              </a:solidFill>
            </a:rPr>
            <a:t> del… </a:t>
          </a:r>
          <a:endParaRPr lang="en-US" sz="1700" dirty="0">
            <a:solidFill>
              <a:schemeClr val="tx1"/>
            </a:solidFill>
          </a:endParaRPr>
        </a:p>
      </dgm:t>
    </dgm:pt>
    <dgm:pt modelId="{888D81F4-6070-9449-A9A6-072ED7BE5C4D}" type="parTrans" cxnId="{EEECB549-F478-5640-9136-3BB7A9398DE0}">
      <dgm:prSet/>
      <dgm:spPr/>
      <dgm:t>
        <a:bodyPr/>
        <a:lstStyle/>
        <a:p>
          <a:endParaRPr lang="en-GB"/>
        </a:p>
      </dgm:t>
    </dgm:pt>
    <dgm:pt modelId="{7B45B7CF-94D8-6147-8B33-563AAC41D147}" type="sibTrans" cxnId="{EEECB549-F478-5640-9136-3BB7A9398DE0}">
      <dgm:prSet/>
      <dgm:spPr/>
      <dgm:t>
        <a:bodyPr/>
        <a:lstStyle/>
        <a:p>
          <a:endParaRPr lang="en-GB"/>
        </a:p>
      </dgm:t>
    </dgm:pt>
    <dgm:pt modelId="{1CD97388-8033-9C4B-BE42-432380CAC877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2400" dirty="0" smtClean="0">
              <a:solidFill>
                <a:schemeClr val="tx1"/>
              </a:solidFill>
            </a:rPr>
            <a:t>…Campo de </a:t>
          </a:r>
          <a:r>
            <a:rPr lang="en-US" sz="2400" dirty="0" err="1" smtClean="0">
              <a:solidFill>
                <a:schemeClr val="tx1"/>
              </a:solidFill>
            </a:rPr>
            <a:t>Juego</a:t>
          </a:r>
          <a:r>
            <a:rPr lang="en-US" sz="2400" dirty="0" smtClean="0">
              <a:solidFill>
                <a:schemeClr val="tx1"/>
              </a:solidFill>
            </a:rPr>
            <a:t>. </a:t>
          </a:r>
          <a:endParaRPr lang="en-US" sz="1700" dirty="0">
            <a:solidFill>
              <a:schemeClr val="tx1"/>
            </a:solidFill>
          </a:endParaRPr>
        </a:p>
      </dgm:t>
    </dgm:pt>
    <dgm:pt modelId="{1678E3BE-EBC8-D04A-B334-A640CFDFE6DE}" type="parTrans" cxnId="{90B8C273-1B12-1940-B5DA-745BC27D4861}">
      <dgm:prSet/>
      <dgm:spPr/>
      <dgm:t>
        <a:bodyPr/>
        <a:lstStyle/>
        <a:p>
          <a:endParaRPr lang="en-GB"/>
        </a:p>
      </dgm:t>
    </dgm:pt>
    <dgm:pt modelId="{5AF92CE2-792F-FF47-A530-F3EF1FFA8447}" type="sibTrans" cxnId="{90B8C273-1B12-1940-B5DA-745BC27D4861}">
      <dgm:prSet/>
      <dgm:spPr/>
      <dgm:t>
        <a:bodyPr/>
        <a:lstStyle/>
        <a:p>
          <a:endParaRPr lang="en-GB"/>
        </a:p>
      </dgm:t>
    </dgm:pt>
    <dgm:pt modelId="{5A863A61-5CE4-FA43-9452-AD0E55C25EC0}" type="pres">
      <dgm:prSet presAssocID="{D50823D3-1321-354B-80E3-EDD036D1594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DA7BA0-3227-5B47-AFFA-060BAC590D74}" type="pres">
      <dgm:prSet presAssocID="{D50823D3-1321-354B-80E3-EDD036D1594B}" presName="matrix" presStyleCnt="0"/>
      <dgm:spPr/>
    </dgm:pt>
    <dgm:pt modelId="{F8C47953-2100-E546-A78A-CAB1490E649E}" type="pres">
      <dgm:prSet presAssocID="{D50823D3-1321-354B-80E3-EDD036D1594B}" presName="tile1" presStyleLbl="node1" presStyleIdx="0" presStyleCnt="4" custLinFactNeighborX="-2174"/>
      <dgm:spPr/>
      <dgm:t>
        <a:bodyPr/>
        <a:lstStyle/>
        <a:p>
          <a:endParaRPr lang="en-US"/>
        </a:p>
      </dgm:t>
    </dgm:pt>
    <dgm:pt modelId="{3E8E3A0C-23FC-1149-B15B-74855E87FCD1}" type="pres">
      <dgm:prSet presAssocID="{D50823D3-1321-354B-80E3-EDD036D1594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D4E928-758D-744E-94D4-0DE8F7D23D34}" type="pres">
      <dgm:prSet presAssocID="{D50823D3-1321-354B-80E3-EDD036D1594B}" presName="tile2" presStyleLbl="node1" presStyleIdx="1" presStyleCnt="4" custLinFactNeighborY="675"/>
      <dgm:spPr/>
      <dgm:t>
        <a:bodyPr/>
        <a:lstStyle/>
        <a:p>
          <a:endParaRPr lang="en-US"/>
        </a:p>
      </dgm:t>
    </dgm:pt>
    <dgm:pt modelId="{ABD63055-B397-FA40-8E22-58F5F44E3432}" type="pres">
      <dgm:prSet presAssocID="{D50823D3-1321-354B-80E3-EDD036D1594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E5EA43-76AA-E849-9AFA-F2FF7CB4C578}" type="pres">
      <dgm:prSet presAssocID="{D50823D3-1321-354B-80E3-EDD036D1594B}" presName="tile3" presStyleLbl="node1" presStyleIdx="2" presStyleCnt="4"/>
      <dgm:spPr/>
      <dgm:t>
        <a:bodyPr/>
        <a:lstStyle/>
        <a:p>
          <a:endParaRPr lang="en-US"/>
        </a:p>
      </dgm:t>
    </dgm:pt>
    <dgm:pt modelId="{15FAC45E-6CC8-324A-8FF5-ACB69DC0E9C6}" type="pres">
      <dgm:prSet presAssocID="{D50823D3-1321-354B-80E3-EDD036D1594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242B07-5DA8-6847-A10E-44A4116C4353}" type="pres">
      <dgm:prSet presAssocID="{D50823D3-1321-354B-80E3-EDD036D1594B}" presName="tile4" presStyleLbl="node1" presStyleIdx="3" presStyleCnt="4"/>
      <dgm:spPr/>
      <dgm:t>
        <a:bodyPr/>
        <a:lstStyle/>
        <a:p>
          <a:endParaRPr lang="en-US"/>
        </a:p>
      </dgm:t>
    </dgm:pt>
    <dgm:pt modelId="{61416C0C-FDF5-E042-BD4D-F59B5AB4F338}" type="pres">
      <dgm:prSet presAssocID="{D50823D3-1321-354B-80E3-EDD036D1594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A1DBC1-3E86-534D-9D34-A7581F07AE0E}" type="pres">
      <dgm:prSet presAssocID="{D50823D3-1321-354B-80E3-EDD036D1594B}" presName="centerTile" presStyleLbl="fgShp" presStyleIdx="0" presStyleCnt="1" custScaleX="123259" custScaleY="182019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57BF68E2-6687-4192-A9D7-32657DB7362E}" type="presOf" srcId="{1CD97388-8033-9C4B-BE42-432380CAC877}" destId="{4C242B07-5DA8-6847-A10E-44A4116C4353}" srcOrd="0" destOrd="0" presId="urn:microsoft.com/office/officeart/2005/8/layout/matrix1"/>
    <dgm:cxn modelId="{5907636E-64B2-4444-A54D-E973CD5805BF}" type="presOf" srcId="{1CD97388-8033-9C4B-BE42-432380CAC877}" destId="{61416C0C-FDF5-E042-BD4D-F59B5AB4F338}" srcOrd="1" destOrd="0" presId="urn:microsoft.com/office/officeart/2005/8/layout/matrix1"/>
    <dgm:cxn modelId="{ACC3F711-F066-4E2C-A8CD-1A114B5BDB3A}" type="presOf" srcId="{2BB8D21F-CEE9-FE40-990C-D04F27518FF6}" destId="{62E5EA43-76AA-E849-9AFA-F2FF7CB4C578}" srcOrd="0" destOrd="0" presId="urn:microsoft.com/office/officeart/2005/8/layout/matrix1"/>
    <dgm:cxn modelId="{6F8F3A06-F789-4683-AA13-4D70893A1466}" type="presOf" srcId="{2BB8D21F-CEE9-FE40-990C-D04F27518FF6}" destId="{15FAC45E-6CC8-324A-8FF5-ACB69DC0E9C6}" srcOrd="1" destOrd="0" presId="urn:microsoft.com/office/officeart/2005/8/layout/matrix1"/>
    <dgm:cxn modelId="{3A77D21C-0539-1F49-B0E6-ADB64AA6A51F}" srcId="{EE987514-FA76-3041-8ACB-5335AD681494}" destId="{F0631A29-C54B-614F-916D-3E9A76C2AA68}" srcOrd="0" destOrd="0" parTransId="{2CD0D149-5EDA-754E-B9D9-B3EA1D5F1DBA}" sibTransId="{57FECDF7-1671-6444-B81E-95D799F0DE72}"/>
    <dgm:cxn modelId="{5F7F2D06-D78D-5C41-9BD2-1DBF5A09999E}" srcId="{D50823D3-1321-354B-80E3-EDD036D1594B}" destId="{EE987514-FA76-3041-8ACB-5335AD681494}" srcOrd="0" destOrd="0" parTransId="{542C48EB-9CFB-184B-B259-0988FCA7D9DD}" sibTransId="{7BA5F2E1-EFE5-EC4A-B958-73BF70F24534}"/>
    <dgm:cxn modelId="{506CB08A-C184-483E-B69F-4014BFDD06A8}" type="presOf" srcId="{F0631A29-C54B-614F-916D-3E9A76C2AA68}" destId="{3E8E3A0C-23FC-1149-B15B-74855E87FCD1}" srcOrd="1" destOrd="0" presId="urn:microsoft.com/office/officeart/2005/8/layout/matrix1"/>
    <dgm:cxn modelId="{60783797-7024-8F4E-BE42-9999E5CF5D01}" srcId="{EE987514-FA76-3041-8ACB-5335AD681494}" destId="{F2564FF0-6E5C-C14A-8280-537BBFFB55DA}" srcOrd="1" destOrd="0" parTransId="{E3D00E86-0C2B-B04E-B274-B984ECC9068A}" sibTransId="{5345C4E5-7955-1446-BD52-08C66EF4178B}"/>
    <dgm:cxn modelId="{02DDD559-34D9-40E3-87B7-75629F6944AA}" type="presOf" srcId="{D50823D3-1321-354B-80E3-EDD036D1594B}" destId="{5A863A61-5CE4-FA43-9452-AD0E55C25EC0}" srcOrd="0" destOrd="0" presId="urn:microsoft.com/office/officeart/2005/8/layout/matrix1"/>
    <dgm:cxn modelId="{89D0A636-50E3-4A7F-9DA1-9B61EEE283E0}" type="presOf" srcId="{F2564FF0-6E5C-C14A-8280-537BBFFB55DA}" destId="{00D4E928-758D-744E-94D4-0DE8F7D23D34}" srcOrd="0" destOrd="0" presId="urn:microsoft.com/office/officeart/2005/8/layout/matrix1"/>
    <dgm:cxn modelId="{6DD01590-71CC-4914-9D70-211C99C4C39C}" type="presOf" srcId="{F2564FF0-6E5C-C14A-8280-537BBFFB55DA}" destId="{ABD63055-B397-FA40-8E22-58F5F44E3432}" srcOrd="1" destOrd="0" presId="urn:microsoft.com/office/officeart/2005/8/layout/matrix1"/>
    <dgm:cxn modelId="{A620E819-8A39-437A-956D-C38BFBDF94C7}" type="presOf" srcId="{F0631A29-C54B-614F-916D-3E9A76C2AA68}" destId="{F8C47953-2100-E546-A78A-CAB1490E649E}" srcOrd="0" destOrd="0" presId="urn:microsoft.com/office/officeart/2005/8/layout/matrix1"/>
    <dgm:cxn modelId="{EEECB549-F478-5640-9136-3BB7A9398DE0}" srcId="{EE987514-FA76-3041-8ACB-5335AD681494}" destId="{2BB8D21F-CEE9-FE40-990C-D04F27518FF6}" srcOrd="2" destOrd="0" parTransId="{888D81F4-6070-9449-A9A6-072ED7BE5C4D}" sibTransId="{7B45B7CF-94D8-6147-8B33-563AAC41D147}"/>
    <dgm:cxn modelId="{1B099FEF-B00B-43E4-AAC3-E8B6139FDBEB}" type="presOf" srcId="{EE987514-FA76-3041-8ACB-5335AD681494}" destId="{6AA1DBC1-3E86-534D-9D34-A7581F07AE0E}" srcOrd="0" destOrd="0" presId="urn:microsoft.com/office/officeart/2005/8/layout/matrix1"/>
    <dgm:cxn modelId="{90B8C273-1B12-1940-B5DA-745BC27D4861}" srcId="{EE987514-FA76-3041-8ACB-5335AD681494}" destId="{1CD97388-8033-9C4B-BE42-432380CAC877}" srcOrd="3" destOrd="0" parTransId="{1678E3BE-EBC8-D04A-B334-A640CFDFE6DE}" sibTransId="{5AF92CE2-792F-FF47-A530-F3EF1FFA8447}"/>
    <dgm:cxn modelId="{33E84FDF-EEE6-4466-B04F-D9130A080647}" type="presParOf" srcId="{5A863A61-5CE4-FA43-9452-AD0E55C25EC0}" destId="{6DDA7BA0-3227-5B47-AFFA-060BAC590D74}" srcOrd="0" destOrd="0" presId="urn:microsoft.com/office/officeart/2005/8/layout/matrix1"/>
    <dgm:cxn modelId="{E15ADD66-2328-409D-9F2F-4B2396ACCDE5}" type="presParOf" srcId="{6DDA7BA0-3227-5B47-AFFA-060BAC590D74}" destId="{F8C47953-2100-E546-A78A-CAB1490E649E}" srcOrd="0" destOrd="0" presId="urn:microsoft.com/office/officeart/2005/8/layout/matrix1"/>
    <dgm:cxn modelId="{31BE138E-02DF-4E6A-9862-1390A4E74925}" type="presParOf" srcId="{6DDA7BA0-3227-5B47-AFFA-060BAC590D74}" destId="{3E8E3A0C-23FC-1149-B15B-74855E87FCD1}" srcOrd="1" destOrd="0" presId="urn:microsoft.com/office/officeart/2005/8/layout/matrix1"/>
    <dgm:cxn modelId="{F357E587-D80A-40F4-BEF6-01843819FF3A}" type="presParOf" srcId="{6DDA7BA0-3227-5B47-AFFA-060BAC590D74}" destId="{00D4E928-758D-744E-94D4-0DE8F7D23D34}" srcOrd="2" destOrd="0" presId="urn:microsoft.com/office/officeart/2005/8/layout/matrix1"/>
    <dgm:cxn modelId="{381214B5-FEA3-42C8-BFCF-DD72A597D235}" type="presParOf" srcId="{6DDA7BA0-3227-5B47-AFFA-060BAC590D74}" destId="{ABD63055-B397-FA40-8E22-58F5F44E3432}" srcOrd="3" destOrd="0" presId="urn:microsoft.com/office/officeart/2005/8/layout/matrix1"/>
    <dgm:cxn modelId="{07D525F6-A037-47EF-9330-28293097BCAB}" type="presParOf" srcId="{6DDA7BA0-3227-5B47-AFFA-060BAC590D74}" destId="{62E5EA43-76AA-E849-9AFA-F2FF7CB4C578}" srcOrd="4" destOrd="0" presId="urn:microsoft.com/office/officeart/2005/8/layout/matrix1"/>
    <dgm:cxn modelId="{506D862F-8A20-4D6B-A62A-91BCE9C48996}" type="presParOf" srcId="{6DDA7BA0-3227-5B47-AFFA-060BAC590D74}" destId="{15FAC45E-6CC8-324A-8FF5-ACB69DC0E9C6}" srcOrd="5" destOrd="0" presId="urn:microsoft.com/office/officeart/2005/8/layout/matrix1"/>
    <dgm:cxn modelId="{F842E15C-0A53-468A-9578-1EBD0E5F3AF2}" type="presParOf" srcId="{6DDA7BA0-3227-5B47-AFFA-060BAC590D74}" destId="{4C242B07-5DA8-6847-A10E-44A4116C4353}" srcOrd="6" destOrd="0" presId="urn:microsoft.com/office/officeart/2005/8/layout/matrix1"/>
    <dgm:cxn modelId="{225A1A5B-09CB-4C1E-BB19-02D2BF799B94}" type="presParOf" srcId="{6DDA7BA0-3227-5B47-AFFA-060BAC590D74}" destId="{61416C0C-FDF5-E042-BD4D-F59B5AB4F338}" srcOrd="7" destOrd="0" presId="urn:microsoft.com/office/officeart/2005/8/layout/matrix1"/>
    <dgm:cxn modelId="{62EB8831-2F05-4530-B3DD-103509AEADBA}" type="presParOf" srcId="{5A863A61-5CE4-FA43-9452-AD0E55C25EC0}" destId="{6AA1DBC1-3E86-534D-9D34-A7581F07AE0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C2BDA-B10A-0F40-AF53-293E4930DD18}">
      <dsp:nvSpPr>
        <dsp:cNvPr id="0" name=""/>
        <dsp:cNvSpPr/>
      </dsp:nvSpPr>
      <dsp:spPr>
        <a:xfrm>
          <a:off x="2036373" y="251622"/>
          <a:ext cx="3414587" cy="3414587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Enfoque</a:t>
          </a:r>
          <a:r>
            <a:rPr lang="en-US" sz="1100" kern="1200" dirty="0" smtClean="0"/>
            <a:t> </a:t>
          </a:r>
          <a:r>
            <a:rPr lang="en-US" sz="1100" kern="1200" dirty="0" err="1" smtClean="0"/>
            <a:t>Basado</a:t>
          </a:r>
          <a:r>
            <a:rPr lang="en-US" sz="1100" kern="1200" dirty="0" smtClean="0"/>
            <a:t> en </a:t>
          </a:r>
          <a:r>
            <a:rPr lang="en-US" sz="1100" kern="1200" dirty="0" err="1" smtClean="0"/>
            <a:t>Derechos</a:t>
          </a:r>
          <a:r>
            <a:rPr lang="en-US" sz="1100" kern="1200" dirty="0" smtClean="0"/>
            <a:t> </a:t>
          </a:r>
          <a:r>
            <a:rPr lang="en-US" sz="1100" kern="1200" dirty="0" err="1" smtClean="0"/>
            <a:t>Humanos</a:t>
          </a: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(EBDH)</a:t>
          </a:r>
          <a:endParaRPr lang="en-US" sz="1100" kern="1200" dirty="0"/>
        </a:p>
      </dsp:txBody>
      <dsp:txXfrm>
        <a:off x="3817649" y="825598"/>
        <a:ext cx="1097545" cy="731697"/>
      </dsp:txXfrm>
    </dsp:sp>
    <dsp:sp modelId="{4C56C969-8B87-744D-BA57-7992252F4501}">
      <dsp:nvSpPr>
        <dsp:cNvPr id="0" name=""/>
        <dsp:cNvSpPr/>
      </dsp:nvSpPr>
      <dsp:spPr>
        <a:xfrm>
          <a:off x="2065641" y="342678"/>
          <a:ext cx="3414587" cy="3414587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Gestión</a:t>
          </a:r>
          <a:r>
            <a:rPr lang="en-US" sz="1100" kern="1200" dirty="0" smtClean="0"/>
            <a:t> </a:t>
          </a:r>
          <a:r>
            <a:rPr lang="en-US" sz="1100" kern="1200" dirty="0" err="1" smtClean="0"/>
            <a:t>Basada</a:t>
          </a:r>
          <a:r>
            <a:rPr lang="en-US" sz="1100" kern="1200" dirty="0" smtClean="0"/>
            <a:t> en </a:t>
          </a:r>
          <a:r>
            <a:rPr lang="en-US" sz="1100" kern="1200" dirty="0" err="1" smtClean="0"/>
            <a:t>Resultados</a:t>
          </a:r>
          <a:r>
            <a:rPr lang="en-US" sz="1100" kern="1200" dirty="0" smtClean="0"/>
            <a:t> (GBR)</a:t>
          </a:r>
          <a:endParaRPr lang="en-US" sz="1100" kern="1200" dirty="0"/>
        </a:p>
      </dsp:txBody>
      <dsp:txXfrm>
        <a:off x="4264797" y="1902819"/>
        <a:ext cx="1016246" cy="812997"/>
      </dsp:txXfrm>
    </dsp:sp>
    <dsp:sp modelId="{DBBB652A-47A2-ED44-8388-11F7C9E98F64}">
      <dsp:nvSpPr>
        <dsp:cNvPr id="0" name=""/>
        <dsp:cNvSpPr/>
      </dsp:nvSpPr>
      <dsp:spPr>
        <a:xfrm>
          <a:off x="1988406" y="398775"/>
          <a:ext cx="3414587" cy="3414587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Sostenibilidad</a:t>
          </a:r>
          <a:r>
            <a:rPr lang="en-US" sz="1100" kern="1200" dirty="0" smtClean="0"/>
            <a:t> 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Medioambiental</a:t>
          </a:r>
          <a:endParaRPr lang="en-US" sz="1100" kern="1200" dirty="0"/>
        </a:p>
      </dsp:txBody>
      <dsp:txXfrm>
        <a:off x="3207901" y="2797116"/>
        <a:ext cx="975596" cy="894296"/>
      </dsp:txXfrm>
    </dsp:sp>
    <dsp:sp modelId="{48F46426-6896-4297-A1F2-9615FDDEE575}">
      <dsp:nvSpPr>
        <dsp:cNvPr id="0" name=""/>
        <dsp:cNvSpPr/>
      </dsp:nvSpPr>
      <dsp:spPr>
        <a:xfrm>
          <a:off x="1911171" y="342678"/>
          <a:ext cx="3414587" cy="3414587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Igualdad</a:t>
          </a:r>
          <a:r>
            <a:rPr lang="en-US" sz="1100" kern="1200" dirty="0" smtClean="0"/>
            <a:t> de </a:t>
          </a:r>
          <a:r>
            <a:rPr lang="en-US" sz="1100" kern="1200" dirty="0" err="1" smtClean="0"/>
            <a:t>Género</a:t>
          </a:r>
          <a:endParaRPr lang="en-US" sz="1100" kern="1200" dirty="0"/>
        </a:p>
      </dsp:txBody>
      <dsp:txXfrm>
        <a:off x="2110355" y="1902819"/>
        <a:ext cx="1016246" cy="812997"/>
      </dsp:txXfrm>
    </dsp:sp>
    <dsp:sp modelId="{2A823539-FCE7-4BE9-9176-3B3C90C99EBE}">
      <dsp:nvSpPr>
        <dsp:cNvPr id="0" name=""/>
        <dsp:cNvSpPr/>
      </dsp:nvSpPr>
      <dsp:spPr>
        <a:xfrm>
          <a:off x="1940439" y="251622"/>
          <a:ext cx="3414587" cy="3414587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Desarrollo</a:t>
          </a:r>
          <a:r>
            <a:rPr lang="en-US" sz="1200" kern="1200" dirty="0" smtClean="0"/>
            <a:t> de la </a:t>
          </a:r>
          <a:r>
            <a:rPr lang="en-US" sz="1200" kern="1200" dirty="0" err="1" smtClean="0"/>
            <a:t>Capacidad</a:t>
          </a:r>
          <a:endParaRPr lang="en-US" sz="1200" kern="1200" dirty="0"/>
        </a:p>
      </dsp:txBody>
      <dsp:txXfrm>
        <a:off x="2476204" y="825598"/>
        <a:ext cx="1097545" cy="731697"/>
      </dsp:txXfrm>
    </dsp:sp>
    <dsp:sp modelId="{32FE08FE-1B6C-447E-9002-92106D002A77}">
      <dsp:nvSpPr>
        <dsp:cNvPr id="0" name=""/>
        <dsp:cNvSpPr/>
      </dsp:nvSpPr>
      <dsp:spPr>
        <a:xfrm>
          <a:off x="1824833" y="40243"/>
          <a:ext cx="3837345" cy="3837345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5E3B87-28EB-4F7D-BA09-9F5C5915A33D}">
      <dsp:nvSpPr>
        <dsp:cNvPr id="0" name=""/>
        <dsp:cNvSpPr/>
      </dsp:nvSpPr>
      <dsp:spPr>
        <a:xfrm>
          <a:off x="1854497" y="131269"/>
          <a:ext cx="3837345" cy="3837345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B35E8E-B78F-4BE8-9DE3-113D0AC2B7AE}">
      <dsp:nvSpPr>
        <dsp:cNvPr id="0" name=""/>
        <dsp:cNvSpPr/>
      </dsp:nvSpPr>
      <dsp:spPr>
        <a:xfrm>
          <a:off x="1777027" y="187537"/>
          <a:ext cx="3837345" cy="3837345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07EF47-540F-40F3-8B5D-50F99ADA9343}">
      <dsp:nvSpPr>
        <dsp:cNvPr id="0" name=""/>
        <dsp:cNvSpPr/>
      </dsp:nvSpPr>
      <dsp:spPr>
        <a:xfrm>
          <a:off x="1699556" y="131269"/>
          <a:ext cx="3837345" cy="3837345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3FE394-E2E3-4C54-9E52-8D517B9B94C5}">
      <dsp:nvSpPr>
        <dsp:cNvPr id="0" name=""/>
        <dsp:cNvSpPr/>
      </dsp:nvSpPr>
      <dsp:spPr>
        <a:xfrm>
          <a:off x="1729221" y="40243"/>
          <a:ext cx="3837345" cy="3837345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ECDA69-CB63-4BD2-BECF-7578CA892ED2}">
      <dsp:nvSpPr>
        <dsp:cNvPr id="0" name=""/>
        <dsp:cNvSpPr/>
      </dsp:nvSpPr>
      <dsp:spPr>
        <a:xfrm>
          <a:off x="1598167" y="-138443"/>
          <a:ext cx="4866329" cy="4866329"/>
        </a:xfrm>
        <a:prstGeom prst="circularArrow">
          <a:avLst>
            <a:gd name="adj1" fmla="val 5544"/>
            <a:gd name="adj2" fmla="val 330680"/>
            <a:gd name="adj3" fmla="val 13771194"/>
            <a:gd name="adj4" fmla="val 17388844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73DE4D-39AA-4BF5-B038-C0DE79265639}">
      <dsp:nvSpPr>
        <dsp:cNvPr id="0" name=""/>
        <dsp:cNvSpPr/>
      </dsp:nvSpPr>
      <dsp:spPr>
        <a:xfrm>
          <a:off x="2889646" y="-107619"/>
          <a:ext cx="2283371" cy="114168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err="1" smtClean="0"/>
            <a:t>Hoja</a:t>
          </a:r>
          <a:r>
            <a:rPr lang="en-CA" sz="2000" kern="1200" dirty="0" smtClean="0"/>
            <a:t> de </a:t>
          </a:r>
          <a:r>
            <a:rPr lang="en-CA" sz="2000" kern="1200" dirty="0" err="1" smtClean="0"/>
            <a:t>Ruta</a:t>
          </a:r>
          <a:endParaRPr lang="en-CA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- </a:t>
          </a:r>
          <a:r>
            <a:rPr lang="es-ES" sz="1400" kern="1200" dirty="0" smtClean="0"/>
            <a:t>Proceso de preparación del MANUD</a:t>
          </a:r>
          <a:endParaRPr lang="en-CA" sz="1400" kern="1200" dirty="0"/>
        </a:p>
      </dsp:txBody>
      <dsp:txXfrm>
        <a:off x="2945378" y="-51887"/>
        <a:ext cx="2171907" cy="1030221"/>
      </dsp:txXfrm>
    </dsp:sp>
    <dsp:sp modelId="{16A93882-C862-471F-B937-F0A7D51FDBE2}">
      <dsp:nvSpPr>
        <dsp:cNvPr id="0" name=""/>
        <dsp:cNvSpPr/>
      </dsp:nvSpPr>
      <dsp:spPr>
        <a:xfrm>
          <a:off x="5112572" y="1045462"/>
          <a:ext cx="2283371" cy="2185061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err="1" smtClean="0"/>
            <a:t>Análisis</a:t>
          </a:r>
          <a:r>
            <a:rPr lang="en-CA" sz="2000" kern="1200" dirty="0" smtClean="0"/>
            <a:t> de País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- Revisión del análisis existente (Diagnóstico)</a:t>
          </a:r>
          <a:endParaRPr lang="en-CA" sz="14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- </a:t>
          </a:r>
          <a:r>
            <a:rPr lang="es-ES" sz="1400" kern="1200" dirty="0" smtClean="0"/>
            <a:t> Análisis con apoyo del UNCT (EP)</a:t>
          </a:r>
          <a:endParaRPr lang="en-CA" sz="14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- Identificar ventajas comparativas del UNCT</a:t>
          </a:r>
          <a:endParaRPr lang="en-CA" sz="14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CA" sz="1400" kern="1200" dirty="0"/>
        </a:p>
      </dsp:txBody>
      <dsp:txXfrm>
        <a:off x="5219238" y="1152128"/>
        <a:ext cx="2070039" cy="1971729"/>
      </dsp:txXfrm>
    </dsp:sp>
    <dsp:sp modelId="{464B3E4B-619D-4ED5-88F1-80285A820723}">
      <dsp:nvSpPr>
        <dsp:cNvPr id="0" name=""/>
        <dsp:cNvSpPr/>
      </dsp:nvSpPr>
      <dsp:spPr>
        <a:xfrm>
          <a:off x="4109414" y="3459090"/>
          <a:ext cx="2283371" cy="1516387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err="1" smtClean="0"/>
            <a:t>Planificación</a:t>
          </a:r>
          <a:r>
            <a:rPr lang="en-CA" sz="2000" kern="1200" dirty="0" smtClean="0"/>
            <a:t> </a:t>
          </a:r>
          <a:r>
            <a:rPr lang="en-CA" sz="2000" kern="1200" dirty="0" err="1" smtClean="0"/>
            <a:t>estratégica</a:t>
          </a:r>
          <a:endParaRPr lang="en-CA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/>
            <a:t>- </a:t>
          </a:r>
          <a:r>
            <a:rPr lang="es-ES" sz="1400" kern="1200" dirty="0" smtClean="0"/>
            <a:t>Prioridades estratégicas del MANUD/Plan de acción MANUD</a:t>
          </a:r>
          <a:endParaRPr lang="en-CA" sz="1400" kern="1200" dirty="0"/>
        </a:p>
      </dsp:txBody>
      <dsp:txXfrm>
        <a:off x="4183438" y="3533114"/>
        <a:ext cx="2135323" cy="1368339"/>
      </dsp:txXfrm>
    </dsp:sp>
    <dsp:sp modelId="{D37AFB92-4B60-4D23-BF66-6836633136E9}">
      <dsp:nvSpPr>
        <dsp:cNvPr id="0" name=""/>
        <dsp:cNvSpPr/>
      </dsp:nvSpPr>
      <dsp:spPr>
        <a:xfrm>
          <a:off x="1080134" y="2952326"/>
          <a:ext cx="2283371" cy="1579168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tx1"/>
              </a:solidFill>
            </a:rPr>
            <a:t>Planificación e Implementación del Programa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1400" kern="1200" dirty="0" smtClean="0">
              <a:solidFill>
                <a:schemeClr val="tx1"/>
              </a:solidFill>
            </a:rPr>
            <a:t>(</a:t>
          </a:r>
          <a:r>
            <a:rPr lang="en-CA" sz="1400" kern="1200" dirty="0" err="1" smtClean="0">
              <a:solidFill>
                <a:schemeClr val="tx1"/>
              </a:solidFill>
            </a:rPr>
            <a:t>Programas</a:t>
          </a:r>
          <a:r>
            <a:rPr lang="en-CA" sz="1400" kern="1200" dirty="0" smtClean="0">
              <a:solidFill>
                <a:schemeClr val="tx1"/>
              </a:solidFill>
            </a:rPr>
            <a:t> de </a:t>
          </a:r>
          <a:r>
            <a:rPr lang="en-CA" sz="1400" kern="1200" dirty="0" err="1" smtClean="0">
              <a:solidFill>
                <a:schemeClr val="tx1"/>
              </a:solidFill>
            </a:rPr>
            <a:t>Agencia</a:t>
          </a:r>
          <a:r>
            <a:rPr lang="en-CA" sz="1400" kern="1200" dirty="0" smtClean="0">
              <a:solidFill>
                <a:schemeClr val="tx1"/>
              </a:solidFill>
            </a:rPr>
            <a:t> o </a:t>
          </a:r>
          <a:r>
            <a:rPr lang="en-CA" sz="1400" kern="1200" dirty="0" err="1" smtClean="0">
              <a:solidFill>
                <a:schemeClr val="tx1"/>
              </a:solidFill>
            </a:rPr>
            <a:t>Multiagenciales</a:t>
          </a:r>
          <a:r>
            <a:rPr lang="en-CA" sz="1400" kern="1200" dirty="0" smtClean="0">
              <a:solidFill>
                <a:schemeClr val="tx1"/>
              </a:solidFill>
            </a:rPr>
            <a:t>)</a:t>
          </a:r>
          <a:endParaRPr lang="en-CA" sz="1400" kern="1200" dirty="0">
            <a:solidFill>
              <a:schemeClr val="tx1"/>
            </a:solidFill>
          </a:endParaRPr>
        </a:p>
      </dsp:txBody>
      <dsp:txXfrm>
        <a:off x="1157223" y="3029415"/>
        <a:ext cx="2129193" cy="1424990"/>
      </dsp:txXfrm>
    </dsp:sp>
    <dsp:sp modelId="{EEF237A7-1A40-4B53-8734-47DB5F3C6BBA}">
      <dsp:nvSpPr>
        <dsp:cNvPr id="0" name=""/>
        <dsp:cNvSpPr/>
      </dsp:nvSpPr>
      <dsp:spPr>
        <a:xfrm>
          <a:off x="916019" y="1326303"/>
          <a:ext cx="2283371" cy="114168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000" kern="1200" dirty="0" err="1" smtClean="0"/>
            <a:t>Seguimiento</a:t>
          </a:r>
          <a:r>
            <a:rPr lang="en-CA" sz="2000" kern="1200" dirty="0" smtClean="0"/>
            <a:t> y </a:t>
          </a:r>
          <a:r>
            <a:rPr lang="en-CA" sz="2000" kern="1200" dirty="0" err="1" smtClean="0"/>
            <a:t>Evaluación</a:t>
          </a:r>
          <a:endParaRPr lang="en-CA" sz="2000" kern="1200" dirty="0"/>
        </a:p>
      </dsp:txBody>
      <dsp:txXfrm>
        <a:off x="971751" y="1382035"/>
        <a:ext cx="2171907" cy="10302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47953-2100-E546-A78A-CAB1490E649E}">
      <dsp:nvSpPr>
        <dsp:cNvPr id="0" name=""/>
        <dsp:cNvSpPr/>
      </dsp:nvSpPr>
      <dsp:spPr>
        <a:xfrm rot="16200000">
          <a:off x="584199" y="-584199"/>
          <a:ext cx="2336800" cy="3505200"/>
        </a:xfrm>
        <a:prstGeom prst="round1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Los </a:t>
          </a:r>
          <a:r>
            <a:rPr lang="en-US" sz="2400" kern="1200" dirty="0" err="1" smtClean="0">
              <a:solidFill>
                <a:schemeClr val="tx1"/>
              </a:solidFill>
            </a:rPr>
            <a:t>estándares</a:t>
          </a:r>
          <a:r>
            <a:rPr lang="en-US" sz="2400" kern="1200" dirty="0" smtClean="0">
              <a:solidFill>
                <a:schemeClr val="tx1"/>
              </a:solidFill>
            </a:rPr>
            <a:t> de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>
              <a:solidFill>
                <a:schemeClr val="tx1"/>
              </a:solidFill>
            </a:rPr>
            <a:t>derechos</a:t>
          </a:r>
          <a:r>
            <a:rPr lang="en-US" sz="2400" kern="1200" dirty="0" smtClean="0">
              <a:solidFill>
                <a:schemeClr val="tx1"/>
              </a:solidFill>
            </a:rPr>
            <a:t>  </a:t>
          </a:r>
          <a:r>
            <a:rPr lang="en-US" sz="2400" kern="1200" dirty="0" err="1" smtClean="0">
              <a:solidFill>
                <a:schemeClr val="tx1"/>
              </a:solidFill>
            </a:rPr>
            <a:t>humanos</a:t>
          </a:r>
          <a:r>
            <a:rPr lang="en-US" sz="2400" kern="1200" dirty="0" smtClean="0">
              <a:solidFill>
                <a:schemeClr val="tx1"/>
              </a:solidFill>
            </a:rPr>
            <a:t>…</a:t>
          </a:r>
          <a:endParaRPr lang="en-US" sz="1700" kern="1200" dirty="0">
            <a:solidFill>
              <a:schemeClr val="tx1"/>
            </a:solidFill>
          </a:endParaRPr>
        </a:p>
      </dsp:txBody>
      <dsp:txXfrm rot="5400000">
        <a:off x="-1" y="1"/>
        <a:ext cx="3505200" cy="1752600"/>
      </dsp:txXfrm>
    </dsp:sp>
    <dsp:sp modelId="{00D4E928-758D-744E-94D4-0DE8F7D23D34}">
      <dsp:nvSpPr>
        <dsp:cNvPr id="0" name=""/>
        <dsp:cNvSpPr/>
      </dsp:nvSpPr>
      <dsp:spPr>
        <a:xfrm>
          <a:off x="3505200" y="15773"/>
          <a:ext cx="3505200" cy="2336800"/>
        </a:xfrm>
        <a:prstGeom prst="round1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...</a:t>
          </a:r>
          <a:r>
            <a:rPr lang="en-US" sz="2400" kern="1200" dirty="0" err="1" smtClean="0">
              <a:solidFill>
                <a:schemeClr val="tx1"/>
              </a:solidFill>
            </a:rPr>
            <a:t>definen</a:t>
          </a:r>
          <a:r>
            <a:rPr lang="en-US" sz="2400" kern="1200" dirty="0" smtClean="0">
              <a:solidFill>
                <a:schemeClr val="tx1"/>
              </a:solidFill>
            </a:rPr>
            <a:t> los… 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3505200" y="15773"/>
        <a:ext cx="3505200" cy="1752600"/>
      </dsp:txXfrm>
    </dsp:sp>
    <dsp:sp modelId="{62E5EA43-76AA-E849-9AFA-F2FF7CB4C578}">
      <dsp:nvSpPr>
        <dsp:cNvPr id="0" name=""/>
        <dsp:cNvSpPr/>
      </dsp:nvSpPr>
      <dsp:spPr>
        <a:xfrm rot="10800000">
          <a:off x="0" y="2336800"/>
          <a:ext cx="3505200" cy="2336800"/>
        </a:xfrm>
        <a:prstGeom prst="round1Rect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…</a:t>
          </a:r>
          <a:r>
            <a:rPr lang="en-US" sz="2400" kern="1200" dirty="0" err="1" smtClean="0">
              <a:solidFill>
                <a:schemeClr val="tx1"/>
              </a:solidFill>
            </a:rPr>
            <a:t>límites</a:t>
          </a:r>
          <a:r>
            <a:rPr lang="en-US" sz="2400" kern="1200" dirty="0" smtClean="0">
              <a:solidFill>
                <a:schemeClr val="tx1"/>
              </a:solidFill>
            </a:rPr>
            <a:t> del… </a:t>
          </a:r>
          <a:endParaRPr lang="en-US" sz="1700" kern="1200" dirty="0">
            <a:solidFill>
              <a:schemeClr val="tx1"/>
            </a:solidFill>
          </a:endParaRPr>
        </a:p>
      </dsp:txBody>
      <dsp:txXfrm rot="10800000">
        <a:off x="0" y="2921000"/>
        <a:ext cx="3505200" cy="1752600"/>
      </dsp:txXfrm>
    </dsp:sp>
    <dsp:sp modelId="{4C242B07-5DA8-6847-A10E-44A4116C4353}">
      <dsp:nvSpPr>
        <dsp:cNvPr id="0" name=""/>
        <dsp:cNvSpPr/>
      </dsp:nvSpPr>
      <dsp:spPr>
        <a:xfrm rot="5400000">
          <a:off x="4089400" y="1752600"/>
          <a:ext cx="2336800" cy="3505200"/>
        </a:xfrm>
        <a:prstGeom prst="round1Rect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chemeClr val="tx1"/>
              </a:solidFill>
            </a:rPr>
            <a:t>…Campo de </a:t>
          </a:r>
          <a:r>
            <a:rPr lang="en-US" sz="2400" kern="1200" dirty="0" err="1" smtClean="0">
              <a:solidFill>
                <a:schemeClr val="tx1"/>
              </a:solidFill>
            </a:rPr>
            <a:t>Juego</a:t>
          </a:r>
          <a:r>
            <a:rPr lang="en-US" sz="2400" kern="1200" dirty="0" smtClean="0">
              <a:solidFill>
                <a:schemeClr val="tx1"/>
              </a:solidFill>
            </a:rPr>
            <a:t>. </a:t>
          </a:r>
          <a:endParaRPr lang="en-US" sz="1700" kern="1200" dirty="0">
            <a:solidFill>
              <a:schemeClr val="tx1"/>
            </a:solidFill>
          </a:endParaRPr>
        </a:p>
      </dsp:txBody>
      <dsp:txXfrm rot="-5400000">
        <a:off x="3505199" y="2921000"/>
        <a:ext cx="3505200" cy="1752600"/>
      </dsp:txXfrm>
    </dsp:sp>
    <dsp:sp modelId="{6AA1DBC1-3E86-534D-9D34-A7581F07AE0E}">
      <dsp:nvSpPr>
        <dsp:cNvPr id="0" name=""/>
        <dsp:cNvSpPr/>
      </dsp:nvSpPr>
      <dsp:spPr>
        <a:xfrm>
          <a:off x="2209057" y="1273445"/>
          <a:ext cx="2592284" cy="2126709"/>
        </a:xfrm>
        <a:prstGeom prst="roundRect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38100" cmpd="sng">
          <a:noFill/>
          <a:prstDash val="lgDash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Los </a:t>
          </a:r>
          <a:r>
            <a:rPr lang="en-US" sz="2100" kern="1200" dirty="0" err="1" smtClean="0"/>
            <a:t>principios</a:t>
          </a:r>
          <a:r>
            <a:rPr lang="en-US" sz="2100" kern="1200" dirty="0" smtClean="0"/>
            <a:t> e </a:t>
          </a:r>
          <a:r>
            <a:rPr lang="en-US" sz="2100" kern="1200" dirty="0" err="1" smtClean="0">
              <a:solidFill>
                <a:schemeClr val="tx1"/>
              </a:solidFill>
            </a:rPr>
            <a:t>estándares</a:t>
          </a:r>
          <a:r>
            <a:rPr lang="en-US" sz="2100" kern="1200" dirty="0" smtClean="0">
              <a:solidFill>
                <a:schemeClr val="tx1"/>
              </a:solidFill>
            </a:rPr>
            <a:t> </a:t>
          </a:r>
          <a:r>
            <a:rPr lang="en-US" sz="2100" kern="1200" dirty="0" smtClean="0"/>
            <a:t>de </a:t>
          </a:r>
          <a:r>
            <a:rPr lang="en-US" sz="2100" kern="1200" dirty="0" err="1" smtClean="0"/>
            <a:t>derechos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humanos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definen</a:t>
          </a:r>
          <a:r>
            <a:rPr lang="en-US" sz="2100" kern="1200" dirty="0" smtClean="0"/>
            <a:t> los </a:t>
          </a:r>
          <a:r>
            <a:rPr lang="en-US" sz="2100" kern="1200" dirty="0" err="1" smtClean="0"/>
            <a:t>límites</a:t>
          </a:r>
          <a:r>
            <a:rPr lang="en-US" sz="2100" kern="1200" dirty="0" smtClean="0"/>
            <a:t> del Campo de </a:t>
          </a:r>
          <a:r>
            <a:rPr lang="en-US" sz="2100" kern="1200" dirty="0" err="1" smtClean="0"/>
            <a:t>Juego</a:t>
          </a:r>
          <a:endParaRPr lang="en-US" sz="2100" kern="1200" dirty="0"/>
        </a:p>
      </dsp:txBody>
      <dsp:txXfrm>
        <a:off x="2312874" y="1377262"/>
        <a:ext cx="2384650" cy="1919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21CBF2A-414E-4264-92EE-028300C278C9}" type="datetimeFigureOut">
              <a:rPr lang="en-US"/>
              <a:pPr>
                <a:defRPr/>
              </a:pPr>
              <a:t>7/5/2011</a:t>
            </a:fld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EB211218-8AD7-47D7-811E-CC99388AD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071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lo.org/global/about-the-ilo/decent-work-agenda/employment-creation/lang--en/index.htm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1000" b="1" smtClean="0">
                <a:solidFill>
                  <a:srgbClr val="000000"/>
                </a:solidFill>
              </a:rPr>
              <a:t>Resultados previstos</a:t>
            </a:r>
          </a:p>
          <a:p>
            <a:r>
              <a:rPr lang="en-US" sz="1000" smtClean="0">
                <a:solidFill>
                  <a:srgbClr val="000000"/>
                </a:solidFill>
              </a:rPr>
              <a:t>Los participantes pueden explicar los elementos clave del enfoque de Derechos Humanos </a:t>
            </a:r>
          </a:p>
          <a:p>
            <a:r>
              <a:rPr lang="en-US" sz="1000" smtClean="0">
                <a:solidFill>
                  <a:srgbClr val="000000"/>
                </a:solidFill>
              </a:rPr>
              <a:t>Los participantes comprenden los fundamentos y la importancia de aplicar las estándares y principios de Derechos Humanos para fortalecer trabajos analíticos sobre países y el MANUD, así como la programación de los procesos nacionales</a:t>
            </a:r>
          </a:p>
          <a:p>
            <a:endParaRPr lang="en-US" sz="1000" smtClean="0">
              <a:solidFill>
                <a:srgbClr val="000000"/>
              </a:solidFill>
            </a:endParaRPr>
          </a:p>
          <a:p>
            <a:r>
              <a:rPr lang="en-US" sz="1000" smtClean="0">
                <a:solidFill>
                  <a:srgbClr val="000000"/>
                </a:solidFill>
              </a:rPr>
              <a:t>En esta sesión se explica:</a:t>
            </a:r>
          </a:p>
          <a:p>
            <a:pPr>
              <a:buFont typeface="Wingdings" pitchFamily="2" charset="2"/>
              <a:buChar char="ü"/>
            </a:pPr>
            <a:r>
              <a:rPr lang="en-US" sz="1000" smtClean="0">
                <a:solidFill>
                  <a:srgbClr val="000000"/>
                </a:solidFill>
              </a:rPr>
              <a:t>¿Qué es HRBA a la programación del desarrollo</a:t>
            </a:r>
          </a:p>
          <a:p>
            <a:pPr>
              <a:buFont typeface="Wingdings" pitchFamily="2" charset="2"/>
              <a:buChar char="ü"/>
            </a:pPr>
            <a:r>
              <a:rPr lang="en-US" sz="1000" smtClean="0">
                <a:solidFill>
                  <a:srgbClr val="000000"/>
                </a:solidFill>
              </a:rPr>
              <a:t>¿Por qué un EBDH?</a:t>
            </a:r>
          </a:p>
          <a:p>
            <a:pPr>
              <a:buFont typeface="Wingdings" pitchFamily="2" charset="2"/>
              <a:buChar char="ü"/>
            </a:pPr>
            <a:r>
              <a:rPr lang="en-US" sz="1000" smtClean="0">
                <a:solidFill>
                  <a:srgbClr val="000000"/>
                </a:solidFill>
              </a:rPr>
              <a:t>El Entendimiento Común de la ONU sobre EBDH al desarrollo de programación y sus elementos principales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C3BC4094-2BC7-446C-A8C0-E67DD161C945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rgbClr val="000000"/>
                </a:solidFill>
              </a:rPr>
              <a:t>DIAPOSITIVA ESCONDIDA</a:t>
            </a:r>
          </a:p>
          <a:p>
            <a:pPr marL="228600" indent="-228600"/>
            <a:endParaRPr lang="en-US" sz="1000" dirty="0" smtClean="0">
              <a:solidFill>
                <a:srgbClr val="000000"/>
              </a:solidFill>
            </a:endParaRPr>
          </a:p>
          <a:p>
            <a:pPr marL="228600" indent="-228600"/>
            <a:r>
              <a:rPr lang="en-US" sz="1000" dirty="0" smtClean="0">
                <a:solidFill>
                  <a:srgbClr val="000000"/>
                </a:solidFill>
              </a:rPr>
              <a:t>Los </a:t>
            </a:r>
            <a:r>
              <a:rPr lang="en-US" sz="1000" dirty="0" err="1" smtClean="0">
                <a:solidFill>
                  <a:srgbClr val="000000"/>
                </a:solidFill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</a:rPr>
              <a:t> son a la </a:t>
            </a:r>
            <a:r>
              <a:rPr lang="en-US" sz="1000" dirty="0" err="1" smtClean="0">
                <a:solidFill>
                  <a:srgbClr val="000000"/>
                </a:solidFill>
              </a:rPr>
              <a:t>vez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sectoriales</a:t>
            </a:r>
            <a:r>
              <a:rPr lang="en-US" sz="1000" dirty="0" smtClean="0">
                <a:solidFill>
                  <a:srgbClr val="000000"/>
                </a:solidFill>
              </a:rPr>
              <a:t> e </a:t>
            </a:r>
            <a:r>
              <a:rPr lang="en-US" sz="1000" dirty="0" err="1" smtClean="0">
                <a:solidFill>
                  <a:srgbClr val="000000"/>
                </a:solidFill>
              </a:rPr>
              <a:t>instrumentales</a:t>
            </a:r>
            <a:r>
              <a:rPr lang="en-US" sz="1000" dirty="0" smtClean="0">
                <a:solidFill>
                  <a:srgbClr val="000000"/>
                </a:solidFill>
              </a:rPr>
              <a:t>. Ambos, </a:t>
            </a:r>
            <a:r>
              <a:rPr lang="en-US" sz="1000" dirty="0" err="1" smtClean="0">
                <a:solidFill>
                  <a:srgbClr val="000000"/>
                </a:solidFill>
              </a:rPr>
              <a:t>estándares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</a:rPr>
              <a:t>mejoran</a:t>
            </a:r>
            <a:r>
              <a:rPr lang="en-US" sz="1000" dirty="0" smtClean="0">
                <a:solidFill>
                  <a:srgbClr val="000000"/>
                </a:solidFill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</a:rPr>
              <a:t>calidad</a:t>
            </a:r>
            <a:r>
              <a:rPr lang="en-US" sz="1000" dirty="0" smtClean="0">
                <a:solidFill>
                  <a:srgbClr val="000000"/>
                </a:solidFill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</a:rPr>
              <a:t>resultados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procesos</a:t>
            </a:r>
            <a:r>
              <a:rPr lang="en-US" sz="1000" dirty="0" smtClean="0">
                <a:solidFill>
                  <a:srgbClr val="000000"/>
                </a:solidFill>
              </a:rPr>
              <a:t>.</a:t>
            </a:r>
          </a:p>
          <a:p>
            <a:pPr marL="228600" indent="-228600"/>
            <a:endParaRPr lang="en-US" sz="1000" dirty="0" smtClean="0">
              <a:solidFill>
                <a:srgbClr val="000000"/>
              </a:solidFill>
            </a:endParaRPr>
          </a:p>
          <a:p>
            <a:pPr marL="228600" indent="-228600"/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aseguran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proceso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cree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un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entorno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favorable y no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perjudique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cs typeface="Arial" pitchFamily="34" charset="0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cs typeface="Arial" pitchFamily="34" charset="0"/>
              </a:rPr>
              <a:t>.</a:t>
            </a:r>
          </a:p>
          <a:p>
            <a:pPr marL="228600" indent="-228600"/>
            <a:endParaRPr lang="en-US" sz="10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228600" indent="-228600"/>
            <a:endParaRPr lang="en-US" sz="100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228600" indent="-228600"/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Consejo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presentador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:</a:t>
            </a:r>
          </a:p>
          <a:p>
            <a:pPr marL="228600" indent="-228600"/>
            <a:endParaRPr lang="en-US" sz="1000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  <a:p>
            <a:pPr marL="228600" indent="-228600"/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Estándares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elaborarán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con mayor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detalle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diapositivas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siguientes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;</a:t>
            </a:r>
          </a:p>
          <a:p>
            <a:pPr marL="228600" indent="-228600"/>
            <a:endParaRPr lang="en-US" sz="1000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  <a:p>
            <a:pPr marL="228600" indent="-228600"/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En el EBDH, los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guían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proceso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son tan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importantes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como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estándares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definen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contenido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El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tipo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proceso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determina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resultado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final y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su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sostenibilidad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EBDH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tiene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también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una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dimensión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procedimiento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Los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fundamentales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tales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como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participación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la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igualdad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la no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discriminación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la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responsabilidad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garantizan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procesos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programación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creen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un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entorno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favorable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8C124B4E-7E2F-45CF-BF7D-3B9D41A5FF40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11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Consejo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para</a:t>
            </a:r>
            <a:r>
              <a:rPr lang="en-US" dirty="0" smtClean="0">
                <a:solidFill>
                  <a:srgbClr val="000000"/>
                </a:solidFill>
              </a:rPr>
              <a:t> el </a:t>
            </a:r>
            <a:r>
              <a:rPr lang="en-US" dirty="0" err="1" smtClean="0">
                <a:solidFill>
                  <a:srgbClr val="000000"/>
                </a:solidFill>
              </a:rPr>
              <a:t>presentador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Cuestiones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como</a:t>
            </a:r>
            <a:r>
              <a:rPr lang="en-US" dirty="0" smtClean="0">
                <a:solidFill>
                  <a:srgbClr val="000000"/>
                </a:solidFill>
              </a:rPr>
              <a:t> la </a:t>
            </a:r>
            <a:r>
              <a:rPr lang="en-US" dirty="0" err="1" smtClean="0">
                <a:solidFill>
                  <a:srgbClr val="000000"/>
                </a:solidFill>
              </a:rPr>
              <a:t>definición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portadores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deberes</a:t>
            </a:r>
            <a:r>
              <a:rPr lang="en-US" dirty="0" smtClean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titulares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su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relación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así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como</a:t>
            </a:r>
            <a:r>
              <a:rPr lang="en-US" dirty="0" smtClean="0">
                <a:solidFill>
                  <a:srgbClr val="000000"/>
                </a:solidFill>
              </a:rPr>
              <a:t> el </a:t>
            </a:r>
            <a:r>
              <a:rPr lang="en-US" dirty="0" err="1" smtClean="0">
                <a:solidFill>
                  <a:srgbClr val="000000"/>
                </a:solidFill>
              </a:rPr>
              <a:t>desarrollo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capacidades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tratan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las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siguientes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diapositivas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El </a:t>
            </a:r>
            <a:r>
              <a:rPr lang="en-US" dirty="0" err="1" smtClean="0">
                <a:solidFill>
                  <a:srgbClr val="000000"/>
                </a:solidFill>
              </a:rPr>
              <a:t>enfoque</a:t>
            </a:r>
            <a:r>
              <a:rPr lang="en-US" dirty="0" smtClean="0">
                <a:solidFill>
                  <a:srgbClr val="000000"/>
                </a:solidFill>
              </a:rPr>
              <a:t> Estado-</a:t>
            </a:r>
            <a:r>
              <a:rPr lang="en-US" dirty="0" err="1" smtClean="0">
                <a:solidFill>
                  <a:srgbClr val="000000"/>
                </a:solidFill>
              </a:rPr>
              <a:t>individuo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insiste</a:t>
            </a:r>
            <a:r>
              <a:rPr lang="en-US" dirty="0" smtClean="0">
                <a:solidFill>
                  <a:srgbClr val="000000"/>
                </a:solidFill>
              </a:rPr>
              <a:t> en la </a:t>
            </a:r>
            <a:r>
              <a:rPr lang="en-US" dirty="0" err="1" smtClean="0">
                <a:solidFill>
                  <a:srgbClr val="000000"/>
                </a:solidFill>
              </a:rPr>
              <a:t>necesidad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trabajar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hacia</a:t>
            </a:r>
            <a:r>
              <a:rPr lang="en-US" dirty="0" smtClean="0">
                <a:solidFill>
                  <a:srgbClr val="000000"/>
                </a:solidFill>
              </a:rPr>
              <a:t> un </a:t>
            </a:r>
            <a:r>
              <a:rPr lang="en-US" dirty="0" err="1" smtClean="0">
                <a:solidFill>
                  <a:srgbClr val="000000"/>
                </a:solidFill>
              </a:rPr>
              <a:t>equilibrio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poder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efectivo</a:t>
            </a:r>
            <a:r>
              <a:rPr lang="en-US" dirty="0" smtClean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equitativo</a:t>
            </a:r>
            <a:r>
              <a:rPr lang="en-US" dirty="0" smtClean="0">
                <a:solidFill>
                  <a:srgbClr val="000000"/>
                </a:solidFill>
              </a:rPr>
              <a:t> entre </a:t>
            </a:r>
            <a:r>
              <a:rPr lang="en-US" dirty="0" err="1" smtClean="0">
                <a:solidFill>
                  <a:srgbClr val="000000"/>
                </a:solidFill>
              </a:rPr>
              <a:t>titulares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titulares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 - </a:t>
            </a:r>
            <a:r>
              <a:rPr lang="en-US" dirty="0" err="1" smtClean="0">
                <a:solidFill>
                  <a:srgbClr val="000000"/>
                </a:solidFill>
              </a:rPr>
              <a:t>portadores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deberes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900" dirty="0" err="1" smtClean="0">
                <a:solidFill>
                  <a:srgbClr val="000000"/>
                </a:solidFill>
              </a:rPr>
              <a:t>Tener</a:t>
            </a:r>
            <a:r>
              <a:rPr lang="en-US" sz="900" dirty="0" smtClean="0">
                <a:solidFill>
                  <a:srgbClr val="000000"/>
                </a:solidFill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significa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hay un </a:t>
            </a:r>
            <a:r>
              <a:rPr lang="en-US" sz="900" dirty="0" err="1" smtClean="0">
                <a:solidFill>
                  <a:srgbClr val="000000"/>
                </a:solidFill>
              </a:rPr>
              <a:t>deber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implican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responsabilidades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n-US" sz="9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900" u="sng" dirty="0" smtClean="0">
                <a:solidFill>
                  <a:srgbClr val="000000"/>
                </a:solidFill>
              </a:rPr>
              <a:t>Los </a:t>
            </a:r>
            <a:r>
              <a:rPr lang="en-US" sz="900" u="sng" dirty="0" err="1" smtClean="0">
                <a:solidFill>
                  <a:srgbClr val="000000"/>
                </a:solidFill>
              </a:rPr>
              <a:t>portadores</a:t>
            </a:r>
            <a:r>
              <a:rPr lang="en-US" sz="900" u="sng" dirty="0" smtClean="0">
                <a:solidFill>
                  <a:srgbClr val="000000"/>
                </a:solidFill>
              </a:rPr>
              <a:t> de </a:t>
            </a:r>
            <a:r>
              <a:rPr lang="en-US" sz="900" u="sng" dirty="0" err="1" smtClean="0">
                <a:solidFill>
                  <a:srgbClr val="000000"/>
                </a:solidFill>
              </a:rPr>
              <a:t>deberes</a:t>
            </a:r>
            <a:r>
              <a:rPr lang="en-US" sz="900" u="sng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- </a:t>
            </a:r>
            <a:r>
              <a:rPr lang="en-US" sz="900" dirty="0" err="1" smtClean="0">
                <a:solidFill>
                  <a:srgbClr val="000000"/>
                </a:solidFill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exclusiva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responsabilidad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realizar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Estado, los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los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personas,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incluyendo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actores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estatales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ONGs y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agencias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(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signatario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el Estado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tiene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deber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hacer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todo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lo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posible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proporcionar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personas el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acceso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viviendas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habitables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asequibles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de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buena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calidad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culturalmente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aceptables</a:t>
            </a:r>
            <a:r>
              <a:rPr lang="en-US" sz="9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r>
              <a:rPr lang="en-US" sz="900" b="1" dirty="0" err="1" smtClean="0">
                <a:solidFill>
                  <a:srgbClr val="000000"/>
                </a:solidFill>
              </a:rPr>
              <a:t>Portadores</a:t>
            </a:r>
            <a:r>
              <a:rPr lang="en-US" sz="900" b="1" baseline="0" dirty="0" smtClean="0">
                <a:solidFill>
                  <a:srgbClr val="000000"/>
                </a:solidFill>
              </a:rPr>
              <a:t> </a:t>
            </a:r>
            <a:r>
              <a:rPr lang="en-US" sz="900" b="1" dirty="0" smtClean="0">
                <a:solidFill>
                  <a:srgbClr val="000000"/>
                </a:solidFill>
              </a:rPr>
              <a:t>de </a:t>
            </a:r>
            <a:r>
              <a:rPr lang="en-US" sz="900" b="1" dirty="0" err="1" smtClean="0">
                <a:solidFill>
                  <a:srgbClr val="000000"/>
                </a:solidFill>
              </a:rPr>
              <a:t>deberes</a:t>
            </a:r>
            <a:endParaRPr lang="en-US" sz="900" b="1" dirty="0" smtClean="0">
              <a:solidFill>
                <a:srgbClr val="000000"/>
              </a:solidFill>
            </a:endParaRPr>
          </a:p>
          <a:p>
            <a:r>
              <a:rPr lang="en-US" sz="900" dirty="0" smtClean="0">
                <a:solidFill>
                  <a:srgbClr val="000000"/>
                </a:solidFill>
              </a:rPr>
              <a:t>Las </a:t>
            </a:r>
            <a:r>
              <a:rPr lang="en-US" sz="900" dirty="0" err="1" smtClean="0">
                <a:solidFill>
                  <a:srgbClr val="000000"/>
                </a:solidFill>
              </a:rPr>
              <a:t>obligaciones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también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corresponder</a:t>
            </a:r>
            <a:r>
              <a:rPr lang="en-US" sz="900" dirty="0" smtClean="0">
                <a:solidFill>
                  <a:srgbClr val="000000"/>
                </a:solidFill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</a:rPr>
              <a:t>particulares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organizaciones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</a:rPr>
              <a:t> u </a:t>
            </a:r>
            <a:r>
              <a:rPr lang="en-US" sz="900" dirty="0" err="1" smtClean="0">
                <a:solidFill>
                  <a:srgbClr val="000000"/>
                </a:solidFill>
              </a:rPr>
              <a:t>otros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actores</a:t>
            </a:r>
            <a:r>
              <a:rPr lang="en-US" sz="900" dirty="0" smtClean="0">
                <a:solidFill>
                  <a:srgbClr val="000000"/>
                </a:solidFill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</a:rPr>
              <a:t>estatales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padres,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obligaciones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explícitas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Convención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Niño y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cooperar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entre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sí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eliminar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obstáculos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otra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parte,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responsabilidad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general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hacia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comunidad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general y,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mínimo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deben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demás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Sin embargo, el Estado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sigue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siendo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el principal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portador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internacional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y no se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derogar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su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poner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marcha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aplicar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marco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normativo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adecuado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actividades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sector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privado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responsabilidades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legislación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políticas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deben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detallar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cómo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obligaciones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Estado se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cumplirán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niveles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provincial y local, y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medida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empresas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unidades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gobierno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local, ONGs u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otros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órganos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directamente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asumir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responsabilidad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ejecución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endParaRPr lang="en-US" sz="900" dirty="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lnSpc>
                <a:spcPct val="80000"/>
              </a:lnSpc>
            </a:pPr>
            <a:r>
              <a:rPr lang="en-US" sz="900" u="sng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Los </a:t>
            </a:r>
            <a:r>
              <a:rPr lang="en-US" sz="900" u="sng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titulares</a:t>
            </a:r>
            <a:r>
              <a:rPr lang="en-US" sz="900" u="sng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</a:t>
            </a:r>
            <a:r>
              <a:rPr lang="en-US" sz="900" u="sng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u="sng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- son personas 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personas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garantizados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marcos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leyes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nacionales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(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personas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desplazadas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conflictos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desastres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naturales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vivienda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accesible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asequible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Titulares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endParaRPr lang="en-US" sz="900" b="1" dirty="0" smtClean="0">
              <a:solidFill>
                <a:srgbClr val="000000"/>
              </a:solidFill>
              <a:ea typeface="宋体" pitchFamily="2" charset="-122"/>
            </a:endParaRPr>
          </a:p>
          <a:p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Programas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Contribuyen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desarrollar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titulares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reclamar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.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Cada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individuo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un titular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y con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mismos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sin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distinción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alguna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.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cierta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medida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también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. El EBDH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preste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especial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apoyo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miembros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objeto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, 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sufren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desventaja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exclusión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,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reclamar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>.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  <a:t/>
            </a:r>
            <a:br>
              <a:rPr lang="en-US" sz="900" dirty="0" smtClean="0">
                <a:solidFill>
                  <a:srgbClr val="000000"/>
                </a:solidFill>
                <a:ea typeface="宋体" pitchFamily="2" charset="-122"/>
                <a:cs typeface="宋体" pitchFamily="2" charset="-122"/>
              </a:rPr>
            </a:br>
            <a:endParaRPr lang="en-US" sz="900" dirty="0" smtClean="0">
              <a:solidFill>
                <a:srgbClr val="000000"/>
              </a:solidFill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 eaLnBrk="0" hangingPunct="0">
              <a:buSzPct val="100000"/>
            </a:pPr>
            <a:fld id="{DC24C0D0-D0A3-42AC-B3F9-5C6AC330F9AC}" type="slidenum">
              <a:rPr lang="en-US" sz="12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pPr algn="r" defTabSz="457200" eaLnBrk="0" hangingPunct="0">
                <a:buSzPct val="100000"/>
              </a:pPr>
              <a:t>13</a:t>
            </a:fld>
            <a:endParaRPr lang="en-US" sz="120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573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457200">
              <a:spcBef>
                <a:spcPct val="0"/>
              </a:spcBef>
            </a:pPr>
            <a:r>
              <a:rPr lang="en-US" smtClean="0">
                <a:solidFill>
                  <a:srgbClr val="000000"/>
                </a:solidFill>
              </a:rPr>
              <a:t>De </a:t>
            </a:r>
            <a:r>
              <a:rPr lang="en-US" i="1" smtClean="0">
                <a:solidFill>
                  <a:srgbClr val="000000"/>
                </a:solidFill>
              </a:rPr>
              <a:t>Getting it Right for Children</a:t>
            </a:r>
            <a:r>
              <a:rPr lang="en-US" smtClean="0">
                <a:solidFill>
                  <a:srgbClr val="000000"/>
                </a:solidFill>
              </a:rPr>
              <a:t>, Save the Children, 2007</a:t>
            </a:r>
          </a:p>
        </p:txBody>
      </p:sp>
      <p:sp>
        <p:nvSpPr>
          <p:cNvPr id="573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 eaLnBrk="0" hangingPunct="0">
              <a:buSzPct val="100000"/>
            </a:pPr>
            <a:fld id="{126CF5C9-E8C4-4960-9718-949605F75652}" type="slidenum">
              <a:rPr lang="en-US" sz="12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pPr algn="r" defTabSz="457200" eaLnBrk="0" hangingPunct="0">
                <a:buSzPct val="100000"/>
              </a:pPr>
              <a:t>13</a:t>
            </a:fld>
            <a:endParaRPr lang="en-US" sz="120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FA63C549-9DEA-4590-BBF6-19F83C5A743F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33488" y="179388"/>
            <a:ext cx="4140200" cy="310515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0688" y="3419872"/>
            <a:ext cx="5486400" cy="4114800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9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US" sz="900" b="1" dirty="0" smtClean="0">
              <a:solidFill>
                <a:srgbClr val="000000"/>
              </a:solidFill>
            </a:endParaRPr>
          </a:p>
          <a:p>
            <a:r>
              <a:rPr lang="en-US" sz="900" b="1" dirty="0" err="1" smtClean="0">
                <a:solidFill>
                  <a:srgbClr val="000000"/>
                </a:solidFill>
              </a:rPr>
              <a:t>Capacidad</a:t>
            </a:r>
            <a:r>
              <a:rPr lang="en-US" sz="900" b="1" dirty="0" smtClean="0">
                <a:solidFill>
                  <a:srgbClr val="000000"/>
                </a:solidFill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organizaciones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sociedades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realizar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funciones</a:t>
            </a:r>
            <a:r>
              <a:rPr lang="en-US" sz="900" dirty="0" smtClean="0">
                <a:solidFill>
                  <a:srgbClr val="000000"/>
                </a:solidFill>
              </a:rPr>
              <a:t>, resolver </a:t>
            </a:r>
            <a:r>
              <a:rPr lang="en-US" sz="900" dirty="0" err="1" smtClean="0">
                <a:solidFill>
                  <a:srgbClr val="000000"/>
                </a:solidFill>
              </a:rPr>
              <a:t>problemas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establecer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lograr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metas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individuales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900" b="1" dirty="0" err="1" smtClean="0">
                <a:solidFill>
                  <a:srgbClr val="000000"/>
                </a:solidFill>
              </a:rPr>
              <a:t>Fomento</a:t>
            </a:r>
            <a:r>
              <a:rPr lang="en-US" sz="900" b="1" dirty="0" smtClean="0">
                <a:solidFill>
                  <a:srgbClr val="000000"/>
                </a:solidFill>
              </a:rPr>
              <a:t> de la </a:t>
            </a:r>
            <a:r>
              <a:rPr lang="en-US" sz="900" b="1" dirty="0" err="1" smtClean="0">
                <a:solidFill>
                  <a:srgbClr val="000000"/>
                </a:solidFill>
              </a:rPr>
              <a:t>capacidad</a:t>
            </a:r>
            <a:r>
              <a:rPr lang="en-US" sz="900" b="1" dirty="0" smtClean="0">
                <a:solidFill>
                  <a:srgbClr val="000000"/>
                </a:solidFill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</a:rPr>
              <a:t>Creación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sostenible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utilización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conservación</a:t>
            </a:r>
            <a:r>
              <a:rPr lang="en-US" sz="900" dirty="0" smtClean="0">
                <a:solidFill>
                  <a:srgbClr val="000000"/>
                </a:solidFill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900" b="1" dirty="0" err="1" smtClean="0">
                <a:solidFill>
                  <a:srgbClr val="000000"/>
                </a:solidFill>
              </a:rPr>
              <a:t>Capacidad</a:t>
            </a:r>
            <a:r>
              <a:rPr lang="en-US" sz="900" b="1" dirty="0" smtClean="0">
                <a:solidFill>
                  <a:srgbClr val="000000"/>
                </a:solidFill>
              </a:rPr>
              <a:t> de los </a:t>
            </a:r>
            <a:r>
              <a:rPr lang="en-US" sz="900" b="1" dirty="0" err="1" smtClean="0">
                <a:solidFill>
                  <a:srgbClr val="000000"/>
                </a:solidFill>
              </a:rPr>
              <a:t>titulares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derechos</a:t>
            </a:r>
            <a:r>
              <a:rPr lang="en-US" sz="900" b="1" dirty="0" smtClean="0">
                <a:solidFill>
                  <a:srgbClr val="000000"/>
                </a:solidFill>
              </a:rPr>
              <a:t>:</a:t>
            </a:r>
            <a:r>
              <a:rPr lang="en-US" sz="900" dirty="0" smtClean="0">
                <a:solidFill>
                  <a:srgbClr val="000000"/>
                </a:solidFill>
              </a:rPr>
              <a:t> (I) </a:t>
            </a:r>
            <a:r>
              <a:rPr lang="en-US" sz="900" dirty="0" err="1" smtClean="0">
                <a:solidFill>
                  <a:srgbClr val="000000"/>
                </a:solidFill>
              </a:rPr>
              <a:t>conocer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, (ii) la </a:t>
            </a:r>
            <a:r>
              <a:rPr lang="en-US" sz="900" dirty="0" err="1" smtClean="0">
                <a:solidFill>
                  <a:srgbClr val="000000"/>
                </a:solidFill>
              </a:rPr>
              <a:t>formulación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demandas</a:t>
            </a:r>
            <a:r>
              <a:rPr lang="en-US" sz="900" dirty="0" smtClean="0">
                <a:solidFill>
                  <a:srgbClr val="000000"/>
                </a:solidFill>
              </a:rPr>
              <a:t> al Estado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honrar</a:t>
            </a:r>
            <a:r>
              <a:rPr lang="en-US" sz="900" dirty="0" smtClean="0">
                <a:solidFill>
                  <a:srgbClr val="000000"/>
                </a:solidFill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</a:rPr>
              <a:t>estos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y en </a:t>
            </a:r>
            <a:r>
              <a:rPr lang="en-US" sz="900" dirty="0" err="1" smtClean="0">
                <a:solidFill>
                  <a:srgbClr val="000000"/>
                </a:solidFill>
              </a:rPr>
              <a:t>tercer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lugar</a:t>
            </a:r>
            <a:r>
              <a:rPr lang="en-US" sz="900" dirty="0" smtClean="0">
                <a:solidFill>
                  <a:srgbClr val="000000"/>
                </a:solidFill>
              </a:rPr>
              <a:t>, (iii) </a:t>
            </a:r>
            <a:r>
              <a:rPr lang="en-US" sz="900" dirty="0" err="1" smtClean="0">
                <a:solidFill>
                  <a:srgbClr val="000000"/>
                </a:solidFill>
              </a:rPr>
              <a:t>obtener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una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reparación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cuando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</a:rPr>
              <a:t>violan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err="1" smtClean="0">
                <a:solidFill>
                  <a:srgbClr val="000000"/>
                </a:solidFill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capacidades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titulares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se les </a:t>
            </a:r>
            <a:r>
              <a:rPr lang="en-US" sz="900" dirty="0" err="1" smtClean="0">
                <a:solidFill>
                  <a:srgbClr val="000000"/>
                </a:solidFill>
              </a:rPr>
              <a:t>brinda</a:t>
            </a:r>
            <a:r>
              <a:rPr lang="en-US" sz="900" dirty="0" smtClean="0">
                <a:solidFill>
                  <a:srgbClr val="000000"/>
                </a:solidFill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</a:rPr>
              <a:t>posibilidad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reclamar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endParaRPr lang="en-US" sz="900" dirty="0" smtClean="0">
              <a:solidFill>
                <a:srgbClr val="000000"/>
              </a:solidFill>
            </a:endParaRP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b="1" dirty="0" err="1" smtClean="0">
                <a:solidFill>
                  <a:srgbClr val="000000"/>
                </a:solidFill>
              </a:rPr>
              <a:t>Portadores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deberes</a:t>
            </a:r>
            <a:r>
              <a:rPr lang="en-US" sz="900" b="1" dirty="0" smtClean="0">
                <a:solidFill>
                  <a:srgbClr val="000000"/>
                </a:solidFill>
              </a:rPr>
              <a:t>: </a:t>
            </a:r>
            <a:r>
              <a:rPr lang="en-US" sz="900" dirty="0" smtClean="0">
                <a:solidFill>
                  <a:srgbClr val="000000"/>
                </a:solidFill>
              </a:rPr>
              <a:t>El EBDH se </a:t>
            </a:r>
            <a:r>
              <a:rPr lang="en-US" sz="900" dirty="0" err="1" smtClean="0">
                <a:solidFill>
                  <a:srgbClr val="000000"/>
                </a:solidFill>
              </a:rPr>
              <a:t>centra</a:t>
            </a:r>
            <a:r>
              <a:rPr lang="en-US" sz="900" dirty="0" smtClean="0">
                <a:solidFill>
                  <a:srgbClr val="000000"/>
                </a:solidFill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</a:rPr>
              <a:t> del Estado a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niveles</a:t>
            </a:r>
            <a:r>
              <a:rPr lang="en-US" sz="900" dirty="0" smtClean="0">
                <a:solidFill>
                  <a:srgbClr val="000000"/>
                </a:solidFill>
              </a:rPr>
              <a:t> (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poderes</a:t>
            </a:r>
            <a:r>
              <a:rPr lang="en-US" sz="900" dirty="0" smtClean="0">
                <a:solidFill>
                  <a:srgbClr val="000000"/>
                </a:solidFill>
              </a:rPr>
              <a:t> del Estado y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sectores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gobierno</a:t>
            </a:r>
            <a:r>
              <a:rPr lang="en-US" sz="900" dirty="0" smtClean="0">
                <a:solidFill>
                  <a:srgbClr val="000000"/>
                </a:solidFill>
              </a:rPr>
              <a:t>, a </a:t>
            </a:r>
            <a:r>
              <a:rPr lang="en-US" sz="900" dirty="0" err="1" smtClean="0">
                <a:solidFill>
                  <a:srgbClr val="000000"/>
                </a:solidFill>
              </a:rPr>
              <a:t>nivel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</a:rPr>
              <a:t>, provincial, municipal) de </a:t>
            </a:r>
            <a:r>
              <a:rPr lang="en-US" sz="900" dirty="0" err="1" smtClean="0">
                <a:solidFill>
                  <a:srgbClr val="000000"/>
                </a:solidFill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</a:rPr>
              <a:t> con </a:t>
            </a:r>
            <a:r>
              <a:rPr lang="en-US" sz="900" dirty="0" err="1" smtClean="0">
                <a:solidFill>
                  <a:srgbClr val="000000"/>
                </a:solidFill>
              </a:rPr>
              <a:t>sus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obligaciones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realizar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smtClean="0">
                <a:solidFill>
                  <a:srgbClr val="000000"/>
                </a:solidFill>
              </a:rPr>
              <a:t>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y el </a:t>
            </a:r>
            <a:r>
              <a:rPr lang="en-US" sz="900" dirty="0" err="1" smtClean="0">
                <a:solidFill>
                  <a:srgbClr val="000000"/>
                </a:solidFill>
              </a:rPr>
              <a:t>deber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portador</a:t>
            </a:r>
            <a:r>
              <a:rPr lang="en-US" sz="900" baseline="0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de </a:t>
            </a:r>
            <a:r>
              <a:rPr lang="en-US" sz="900" dirty="0" err="1" smtClean="0">
                <a:solidFill>
                  <a:srgbClr val="000000"/>
                </a:solidFill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</a:rPr>
              <a:t>abstenga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interferir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directa</a:t>
            </a:r>
            <a:r>
              <a:rPr lang="en-US" sz="900" dirty="0" smtClean="0">
                <a:solidFill>
                  <a:srgbClr val="000000"/>
                </a:solidFill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</a:rPr>
              <a:t>indirectamente</a:t>
            </a:r>
            <a:r>
              <a:rPr lang="en-US" sz="900" dirty="0" smtClean="0">
                <a:solidFill>
                  <a:srgbClr val="000000"/>
                </a:solidFill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</a:rPr>
              <a:t>ejercicio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900" dirty="0" smtClean="0">
                <a:solidFill>
                  <a:srgbClr val="000000"/>
                </a:solidFill>
              </a:rPr>
              <a:t>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</a:rPr>
              <a:t>exige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portadore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adopte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impedir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terceros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interfieran</a:t>
            </a:r>
            <a:r>
              <a:rPr lang="en-US" sz="900" dirty="0" smtClean="0">
                <a:solidFill>
                  <a:srgbClr val="000000"/>
                </a:solidFill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</a:rPr>
              <a:t>disfrute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err="1" smtClean="0">
                <a:solidFill>
                  <a:srgbClr val="000000"/>
                </a:solidFill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</a:rPr>
              <a:t> con 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de (</a:t>
            </a:r>
            <a:r>
              <a:rPr lang="en-US" sz="900" dirty="0" err="1" smtClean="0">
                <a:solidFill>
                  <a:srgbClr val="000000"/>
                </a:solidFill>
              </a:rPr>
              <a:t>facilitar</a:t>
            </a:r>
            <a:r>
              <a:rPr lang="en-US" sz="900" dirty="0" smtClean="0">
                <a:solidFill>
                  <a:srgbClr val="000000"/>
                </a:solidFill>
              </a:rPr>
              <a:t>): </a:t>
            </a:r>
            <a:r>
              <a:rPr lang="en-US" sz="900" dirty="0" err="1" smtClean="0">
                <a:solidFill>
                  <a:srgbClr val="000000"/>
                </a:solidFill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portadores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adopten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legislativas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administrativas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presupuestarias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judiciales</a:t>
            </a:r>
            <a:r>
              <a:rPr lang="en-US" sz="900" dirty="0" smtClean="0">
                <a:solidFill>
                  <a:srgbClr val="000000"/>
                </a:solidFill>
              </a:rPr>
              <a:t> o de </a:t>
            </a:r>
            <a:r>
              <a:rPr lang="en-US" sz="900" dirty="0" err="1" smtClean="0">
                <a:solidFill>
                  <a:srgbClr val="000000"/>
                </a:solidFill>
              </a:rPr>
              <a:t>otra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índole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dar</a:t>
            </a:r>
            <a:r>
              <a:rPr lang="en-US" sz="900" dirty="0" smtClean="0">
                <a:solidFill>
                  <a:srgbClr val="000000"/>
                </a:solidFill>
              </a:rPr>
              <a:t> plena </a:t>
            </a:r>
            <a:r>
              <a:rPr lang="en-US" sz="900" dirty="0" err="1" smtClean="0">
                <a:solidFill>
                  <a:srgbClr val="000000"/>
                </a:solidFill>
              </a:rPr>
              <a:t>efectividad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err="1" smtClean="0">
                <a:solidFill>
                  <a:srgbClr val="000000"/>
                </a:solidFill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</a:rPr>
              <a:t> con 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de (</a:t>
            </a:r>
            <a:r>
              <a:rPr lang="en-US" sz="900" dirty="0" err="1" smtClean="0">
                <a:solidFill>
                  <a:srgbClr val="000000"/>
                </a:solidFill>
              </a:rPr>
              <a:t>facilitar</a:t>
            </a:r>
            <a:r>
              <a:rPr lang="en-US" sz="900" dirty="0" smtClean="0">
                <a:solidFill>
                  <a:srgbClr val="000000"/>
                </a:solidFill>
              </a:rPr>
              <a:t>): </a:t>
            </a:r>
            <a:r>
              <a:rPr lang="en-US" sz="900" dirty="0" err="1" smtClean="0">
                <a:solidFill>
                  <a:srgbClr val="000000"/>
                </a:solidFill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portadores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proporcionen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directamente</a:t>
            </a:r>
            <a:r>
              <a:rPr lang="en-US" sz="900" dirty="0" smtClean="0">
                <a:solidFill>
                  <a:srgbClr val="000000"/>
                </a:solidFill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</a:rPr>
              <a:t>asistencia</a:t>
            </a:r>
            <a:r>
              <a:rPr lang="en-US" sz="900" dirty="0" smtClean="0">
                <a:solidFill>
                  <a:srgbClr val="000000"/>
                </a:solidFill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</a:rPr>
              <a:t>servicios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err="1" smtClean="0">
                <a:solidFill>
                  <a:srgbClr val="000000"/>
                </a:solidFill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</a:rPr>
              <a:t> del Estado de </a:t>
            </a:r>
            <a:r>
              <a:rPr lang="en-US" sz="900" dirty="0" err="1" smtClean="0">
                <a:solidFill>
                  <a:srgbClr val="000000"/>
                </a:solidFill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</a:rPr>
              <a:t>;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instituciones</a:t>
            </a:r>
            <a:r>
              <a:rPr lang="en-US" sz="900" dirty="0" smtClean="0">
                <a:solidFill>
                  <a:srgbClr val="000000"/>
                </a:solidFill>
              </a:rPr>
              <a:t> del Estado y </a:t>
            </a:r>
            <a:r>
              <a:rPr lang="en-US" sz="900" dirty="0" err="1" smtClean="0">
                <a:solidFill>
                  <a:srgbClr val="000000"/>
                </a:solidFill>
              </a:rPr>
              <a:t>funcionarios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gobierno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han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rendir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cuentas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más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smtClean="0">
                <a:solidFill>
                  <a:srgbClr val="000000"/>
                </a:solidFill>
              </a:rPr>
              <a:t>La </a:t>
            </a:r>
            <a:r>
              <a:rPr lang="en-US" sz="900" dirty="0" err="1" smtClean="0">
                <a:solidFill>
                  <a:srgbClr val="000000"/>
                </a:solidFill>
              </a:rPr>
              <a:t>voluntad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política</a:t>
            </a:r>
            <a:r>
              <a:rPr lang="en-US" sz="900" dirty="0" smtClean="0">
                <a:solidFill>
                  <a:srgbClr val="000000"/>
                </a:solidFill>
              </a:rPr>
              <a:t> (</a:t>
            </a:r>
            <a:r>
              <a:rPr lang="en-US" sz="900" dirty="0" err="1" smtClean="0">
                <a:solidFill>
                  <a:srgbClr val="000000"/>
                </a:solidFill>
              </a:rPr>
              <a:t>compromiso</a:t>
            </a:r>
            <a:r>
              <a:rPr lang="en-US" sz="900" dirty="0" smtClean="0">
                <a:solidFill>
                  <a:srgbClr val="000000"/>
                </a:solidFill>
              </a:rPr>
              <a:t>) y la </a:t>
            </a:r>
            <a:r>
              <a:rPr lang="en-US" sz="900" dirty="0" err="1" smtClean="0">
                <a:solidFill>
                  <a:srgbClr val="000000"/>
                </a:solidFill>
              </a:rPr>
              <a:t>capacidad</a:t>
            </a:r>
            <a:endParaRPr lang="en-US" sz="900" dirty="0" smtClean="0">
              <a:solidFill>
                <a:srgbClr val="000000"/>
              </a:solidFill>
            </a:endParaRPr>
          </a:p>
          <a:p>
            <a:r>
              <a:rPr lang="en-US" sz="900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Consejo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presentador</a:t>
            </a:r>
            <a:endParaRPr lang="en-US" sz="12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título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enfoca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segundo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elemento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Entendimiento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Común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 ONU (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/</a:t>
            </a:r>
            <a:r>
              <a:rPr lang="en-US" sz="12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Cómo</a:t>
            </a:r>
            <a:r>
              <a:rPr lang="en-US" sz="1200" b="1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>
              <a:spcBef>
                <a:spcPct val="0"/>
              </a:spcBef>
            </a:pPr>
            <a:endParaRPr lang="en-US" sz="12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Para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profesionales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cual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intervenciones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producen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cambio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precisa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alcanzar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Lograr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estándares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respeten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uniforme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a lo largo del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ciclo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a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niveles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cadena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producción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impacto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La no-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propiedad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local,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rendición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cuentas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características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esenciales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alta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calidad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Las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directrices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CCA/MANUD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ONU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siguientes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etapas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clave: </a:t>
            </a: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Análisis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Priorizando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Clarificación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esperados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Diseño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programas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proyectos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Clr>
                <a:srgbClr val="FDFDFD"/>
              </a:buClr>
              <a:buFontTx/>
              <a:buChar char="-"/>
            </a:pP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Monitoreo</a:t>
            </a:r>
            <a:r>
              <a:rPr lang="en-US" sz="12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2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endParaRPr lang="en-US" sz="12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dirty="0" smtClean="0"/>
          </a:p>
          <a:p>
            <a:pPr eaLnBrk="1" hangingPunct="1">
              <a:spcBef>
                <a:spcPct val="0"/>
              </a:spcBef>
            </a:pPr>
            <a:endParaRPr lang="en-GB" altLang="ja-JP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6699"/>
              </a:buClr>
              <a:buFont typeface="Wingdings" pitchFamily="2" charset="2"/>
              <a:buChar char="§"/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SzPct val="100000"/>
              <a:buFont typeface="Arial" charset="0"/>
              <a:buNone/>
            </a:pPr>
            <a:fld id="{7ACCDFD1-6BE6-43CA-8995-94BF8DB8F0FF}" type="slidenum">
              <a:rPr lang="en-GB" sz="1200" b="0" smtClean="0">
                <a:solidFill>
                  <a:srgbClr val="000000"/>
                </a:solidFill>
                <a:latin typeface="Times New Roman" pitchFamily="18" charset="0"/>
              </a:rPr>
              <a:pPr>
                <a:buSzPct val="100000"/>
                <a:buFont typeface="Arial" charset="0"/>
                <a:buNone/>
              </a:pPr>
              <a:t>15</a:t>
            </a:fld>
            <a:endParaRPr lang="en-GB" sz="12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fld id="{78D74BD8-093B-453D-BD2B-10FD6B1A28A7}" type="slidenum">
              <a:rPr lang="en-US" sz="1200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pPr algn="r" defTabSz="457200" eaLnBrk="0" hangingPunct="0">
                <a:lnSpc>
                  <a:spcPct val="70000"/>
                </a:lnSpc>
                <a:spcBef>
                  <a:spcPct val="50000"/>
                </a:spcBef>
                <a:buSzPct val="100000"/>
              </a:pPr>
              <a:t>16</a:t>
            </a:fld>
            <a:endParaRPr lang="en-US" sz="1200" b="1">
              <a:solidFill>
                <a:srgbClr val="6600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 defTabSz="457200"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ct val="0"/>
              </a:spcBef>
            </a:pPr>
            <a:r>
              <a:rPr lang="en-US" dirty="0" err="1" smtClean="0">
                <a:solidFill>
                  <a:srgbClr val="000000"/>
                </a:solidFill>
              </a:rPr>
              <a:t>Ejercicio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lluvia</a:t>
            </a:r>
            <a:r>
              <a:rPr lang="en-US" dirty="0" smtClean="0">
                <a:solidFill>
                  <a:srgbClr val="000000"/>
                </a:solidFill>
              </a:rPr>
              <a:t> de ideas en </a:t>
            </a:r>
            <a:r>
              <a:rPr lang="en-US" dirty="0" err="1" smtClean="0">
                <a:solidFill>
                  <a:srgbClr val="000000"/>
                </a:solidFill>
              </a:rPr>
              <a:t>grupos</a:t>
            </a:r>
            <a:endParaRPr 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ct val="0"/>
              </a:spcBef>
            </a:pPr>
            <a:r>
              <a:rPr lang="en-US" dirty="0" err="1" smtClean="0">
                <a:solidFill>
                  <a:srgbClr val="000000"/>
                </a:solidFill>
              </a:rPr>
              <a:t>Reconocer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los «</a:t>
            </a:r>
            <a:r>
              <a:rPr lang="en-US" dirty="0" err="1" smtClean="0">
                <a:solidFill>
                  <a:srgbClr val="000000"/>
                </a:solidFill>
              </a:rPr>
              <a:t>otros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métodos</a:t>
            </a:r>
            <a:r>
              <a:rPr lang="en-US" dirty="0" smtClean="0">
                <a:solidFill>
                  <a:srgbClr val="000000"/>
                </a:solidFill>
              </a:rPr>
              <a:t>» no </a:t>
            </a:r>
            <a:r>
              <a:rPr lang="en-US" dirty="0" err="1" smtClean="0">
                <a:solidFill>
                  <a:srgbClr val="000000"/>
                </a:solidFill>
              </a:rPr>
              <a:t>están</a:t>
            </a:r>
            <a:r>
              <a:rPr lang="en-US" dirty="0" smtClean="0">
                <a:solidFill>
                  <a:srgbClr val="000000"/>
                </a:solidFill>
              </a:rPr>
              <a:t> «mal», </a:t>
            </a:r>
            <a:r>
              <a:rPr lang="en-US" dirty="0" err="1" smtClean="0">
                <a:solidFill>
                  <a:srgbClr val="000000"/>
                </a:solidFill>
              </a:rPr>
              <a:t>sino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EBDH </a:t>
            </a:r>
            <a:r>
              <a:rPr lang="en-US" dirty="0" err="1" smtClean="0">
                <a:solidFill>
                  <a:srgbClr val="000000"/>
                </a:solidFill>
              </a:rPr>
              <a:t>evoluciona</a:t>
            </a:r>
            <a:r>
              <a:rPr lang="en-US" dirty="0" smtClean="0">
                <a:solidFill>
                  <a:srgbClr val="000000"/>
                </a:solidFill>
              </a:rPr>
              <a:t> a </a:t>
            </a:r>
            <a:r>
              <a:rPr lang="en-US" dirty="0" err="1" smtClean="0">
                <a:solidFill>
                  <a:srgbClr val="000000"/>
                </a:solidFill>
              </a:rPr>
              <a:t>partir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ellos</a:t>
            </a:r>
            <a:r>
              <a:rPr lang="en-US" dirty="0" smtClean="0">
                <a:solidFill>
                  <a:srgbClr val="000000"/>
                </a:solidFill>
              </a:rPr>
              <a:t> y los </a:t>
            </a:r>
            <a:r>
              <a:rPr lang="en-US" dirty="0" err="1" smtClean="0">
                <a:solidFill>
                  <a:srgbClr val="000000"/>
                </a:solidFill>
              </a:rPr>
              <a:t>mejora</a:t>
            </a:r>
            <a:endParaRPr 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ct val="0"/>
              </a:spcBef>
            </a:pPr>
            <a:endParaRPr 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ct val="0"/>
              </a:spcBef>
            </a:pPr>
            <a:r>
              <a:rPr lang="en-US" dirty="0" err="1" smtClean="0">
                <a:solidFill>
                  <a:srgbClr val="000000"/>
                </a:solidFill>
              </a:rPr>
              <a:t>Lluvia</a:t>
            </a:r>
            <a:r>
              <a:rPr lang="en-US" dirty="0" smtClean="0">
                <a:solidFill>
                  <a:srgbClr val="000000"/>
                </a:solidFill>
              </a:rPr>
              <a:t> de ideas en 3 </a:t>
            </a:r>
            <a:r>
              <a:rPr lang="en-US" dirty="0" err="1" smtClean="0">
                <a:solidFill>
                  <a:srgbClr val="000000"/>
                </a:solidFill>
              </a:rPr>
              <a:t>grupos</a:t>
            </a:r>
            <a:r>
              <a:rPr lang="en-US" dirty="0" smtClean="0">
                <a:solidFill>
                  <a:srgbClr val="000000"/>
                </a:solidFill>
              </a:rPr>
              <a:t> de debate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DE5CAD27-A751-4CE6-B317-55D40BE301A8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17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144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 eaLnBrk="0" hangingPunct="0">
              <a:buSzPct val="100000"/>
            </a:pPr>
            <a:fld id="{CB84E945-CAF0-4E84-90C4-B5CE1BCB5349}" type="slidenum">
              <a:rPr lang="en-US" sz="1200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pPr algn="r" defTabSz="457200" eaLnBrk="0" hangingPunct="0">
                <a:buSzPct val="100000"/>
              </a:pPr>
              <a:t>17</a:t>
            </a:fld>
            <a:endParaRPr lang="en-US" sz="1200">
              <a:solidFill>
                <a:srgbClr val="6600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614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 defTabSz="457200" eaLnBrk="1" hangingPunct="1"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2513" y="323850"/>
            <a:ext cx="4572000" cy="3429000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696" y="4067944"/>
            <a:ext cx="5486400" cy="4114800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  <a:buClr>
                <a:srgbClr val="FFFFFF"/>
              </a:buClr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0000"/>
                </a:solidFill>
              </a:rPr>
              <a:t>Los </a:t>
            </a:r>
            <a:r>
              <a:rPr lang="en-US" sz="800" dirty="0" err="1" smtClean="0">
                <a:solidFill>
                  <a:srgbClr val="000000"/>
                </a:solidFill>
              </a:rPr>
              <a:t>instrumentos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internacionales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contienen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estándares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constituyen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nivel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mínimo</a:t>
            </a:r>
            <a:r>
              <a:rPr lang="en-US" sz="800" dirty="0" smtClean="0">
                <a:solidFill>
                  <a:srgbClr val="000000"/>
                </a:solidFill>
              </a:rPr>
              <a:t> o </a:t>
            </a:r>
            <a:r>
              <a:rPr lang="en-US" sz="800" dirty="0" err="1" smtClean="0">
                <a:solidFill>
                  <a:srgbClr val="000000"/>
                </a:solidFill>
              </a:rPr>
              <a:t>contenido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normativo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obligaciones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acuerdo</a:t>
            </a:r>
            <a:r>
              <a:rPr lang="en-US" sz="800" dirty="0" smtClean="0">
                <a:solidFill>
                  <a:srgbClr val="000000"/>
                </a:solidFill>
              </a:rPr>
              <a:t> con los </a:t>
            </a:r>
            <a:r>
              <a:rPr lang="en-US" sz="800" dirty="0" err="1" smtClean="0">
                <a:solidFill>
                  <a:srgbClr val="000000"/>
                </a:solidFill>
              </a:rPr>
              <a:t>quales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portadores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obligaciones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niveles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sociedad</a:t>
            </a:r>
            <a:r>
              <a:rPr lang="en-US" sz="800" baseline="0" dirty="0" smtClean="0">
                <a:solidFill>
                  <a:srgbClr val="000000"/>
                </a:solidFill>
              </a:rPr>
              <a:t> – </a:t>
            </a:r>
            <a:r>
              <a:rPr lang="en-US" sz="800" baseline="0" dirty="0" err="1" smtClean="0">
                <a:solidFill>
                  <a:srgbClr val="000000"/>
                </a:solidFill>
              </a:rPr>
              <a:t>especialmente</a:t>
            </a:r>
            <a:r>
              <a:rPr lang="en-US" sz="800" baseline="0" dirty="0" smtClean="0">
                <a:solidFill>
                  <a:srgbClr val="000000"/>
                </a:solidFill>
              </a:rPr>
              <a:t> el Estado - </a:t>
            </a:r>
            <a:r>
              <a:rPr lang="en-US" sz="800" dirty="0" err="1" smtClean="0">
                <a:solidFill>
                  <a:srgbClr val="000000"/>
                </a:solidFill>
              </a:rPr>
              <a:t>pueden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considerados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responsables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deberes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  <a:buClr>
                <a:srgbClr val="FFFFFF"/>
              </a:buClr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0000"/>
                </a:solidFill>
              </a:rPr>
              <a:t>Los </a:t>
            </a:r>
            <a:r>
              <a:rPr lang="en-US" sz="800" dirty="0" err="1" smtClean="0">
                <a:solidFill>
                  <a:srgbClr val="000000"/>
                </a:solidFill>
              </a:rPr>
              <a:t>artículos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tratados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relativos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puede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encontrar</a:t>
            </a:r>
            <a:r>
              <a:rPr lang="en-US" sz="800" dirty="0" smtClean="0">
                <a:solidFill>
                  <a:srgbClr val="000000"/>
                </a:solidFill>
              </a:rPr>
              <a:t> en el PIDESC, el CEDAW y el CDN (CRC))</a:t>
            </a:r>
          </a:p>
          <a:p>
            <a:pPr>
              <a:lnSpc>
                <a:spcPct val="120000"/>
              </a:lnSpc>
              <a:buClr>
                <a:srgbClr val="FFFFFF"/>
              </a:buClr>
              <a:buFont typeface="Wingdings" pitchFamily="2" charset="2"/>
              <a:buChar char="§"/>
            </a:pPr>
            <a:r>
              <a:rPr lang="en-US" sz="800" dirty="0" err="1" smtClean="0">
                <a:solidFill>
                  <a:srgbClr val="000000"/>
                </a:solidFill>
              </a:rPr>
              <a:t>Observaciones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generales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órganos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tratados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Unidas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aceptabilidad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, GCESCR, la </a:t>
            </a:r>
            <a:r>
              <a:rPr lang="en-US" sz="800" dirty="0" err="1" smtClean="0">
                <a:solidFill>
                  <a:srgbClr val="000000"/>
                </a:solidFill>
              </a:rPr>
              <a:t>igualdad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mujer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, GRCEDAW) "</a:t>
            </a:r>
          </a:p>
          <a:p>
            <a:pPr>
              <a:lnSpc>
                <a:spcPct val="120000"/>
              </a:lnSpc>
            </a:pPr>
            <a:r>
              <a:rPr lang="en-US" sz="800" dirty="0" err="1" smtClean="0">
                <a:solidFill>
                  <a:srgbClr val="000000"/>
                </a:solidFill>
              </a:rPr>
              <a:t>Pida</a:t>
            </a:r>
            <a:r>
              <a:rPr lang="en-US" sz="800" dirty="0" smtClean="0">
                <a:solidFill>
                  <a:srgbClr val="000000"/>
                </a:solidFill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</a:rPr>
              <a:t>participantes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piensen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alimentos</a:t>
            </a:r>
            <a:r>
              <a:rPr lang="en-US" sz="800" dirty="0" smtClean="0">
                <a:solidFill>
                  <a:srgbClr val="000000"/>
                </a:solidFill>
              </a:rPr>
              <a:t> no son </a:t>
            </a:r>
            <a:r>
              <a:rPr lang="en-US" sz="800" dirty="0" err="1" smtClean="0">
                <a:solidFill>
                  <a:srgbClr val="000000"/>
                </a:solidFill>
              </a:rPr>
              <a:t>culturalmente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aceptables</a:t>
            </a: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Font typeface="Wingdings" pitchFamily="2" charset="2"/>
              <a:buChar char="§"/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Clr>
                <a:srgbClr val="FFFFFF"/>
              </a:buClr>
              <a:buFont typeface="Wingdings" pitchFamily="2" charset="2"/>
              <a:buChar char="§"/>
            </a:pPr>
            <a:r>
              <a:rPr lang="en-US" sz="800" dirty="0" smtClean="0">
                <a:solidFill>
                  <a:srgbClr val="000000"/>
                </a:solidFill>
              </a:rPr>
              <a:t>La </a:t>
            </a:r>
            <a:r>
              <a:rPr lang="en-US" sz="800" dirty="0" err="1" smtClean="0">
                <a:solidFill>
                  <a:srgbClr val="000000"/>
                </a:solidFill>
              </a:rPr>
              <a:t>legislación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Constitución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leyes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reglamentos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jurisprudencia</a:t>
            </a:r>
            <a:r>
              <a:rPr lang="en-US" sz="800" dirty="0" smtClean="0">
                <a:solidFill>
                  <a:srgbClr val="000000"/>
                </a:solidFill>
              </a:rPr>
              <a:t> ...) </a:t>
            </a:r>
            <a:r>
              <a:rPr lang="en-US" sz="800" dirty="0" err="1" smtClean="0">
                <a:solidFill>
                  <a:srgbClr val="000000"/>
                </a:solidFill>
              </a:rPr>
              <a:t>pueden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establecer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normas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estrictas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internacional</a:t>
            </a: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: Este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nivel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mínimo</a:t>
            </a:r>
            <a:r>
              <a:rPr lang="en-US" sz="800" dirty="0" smtClean="0">
                <a:solidFill>
                  <a:srgbClr val="000000"/>
                </a:solidFill>
              </a:rPr>
              <a:t> o el </a:t>
            </a:r>
            <a:r>
              <a:rPr lang="en-US" sz="800" dirty="0" err="1" smtClean="0">
                <a:solidFill>
                  <a:srgbClr val="000000"/>
                </a:solidFill>
              </a:rPr>
              <a:t>contenido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necesario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poder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afirmar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está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cumpliendo</a:t>
            </a:r>
            <a:r>
              <a:rPr lang="en-US" sz="800" dirty="0" smtClean="0">
                <a:solidFill>
                  <a:srgbClr val="000000"/>
                </a:solidFill>
              </a:rPr>
              <a:t>. Un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contenido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mínimo</a:t>
            </a:r>
            <a:r>
              <a:rPr lang="en-US" sz="800" dirty="0" smtClean="0">
                <a:solidFill>
                  <a:srgbClr val="000000"/>
                </a:solidFill>
              </a:rPr>
              <a:t>: los </a:t>
            </a:r>
            <a:r>
              <a:rPr lang="en-US" sz="800" dirty="0" err="1" smtClean="0">
                <a:solidFill>
                  <a:srgbClr val="000000"/>
                </a:solidFill>
              </a:rPr>
              <a:t>alimentos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pueden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accesibles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asequibles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cantidad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suficientes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satisfacer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alimentarias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individuos</a:t>
            </a:r>
            <a:r>
              <a:rPr lang="en-US" sz="800" dirty="0" smtClean="0">
                <a:solidFill>
                  <a:srgbClr val="000000"/>
                </a:solidFill>
              </a:rPr>
              <a:t>. Sin embargo, </a:t>
            </a:r>
            <a:r>
              <a:rPr lang="en-US" sz="800" dirty="0" err="1" smtClean="0">
                <a:solidFill>
                  <a:srgbClr val="000000"/>
                </a:solidFill>
              </a:rPr>
              <a:t>si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alimento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</a:t>
            </a:r>
            <a:r>
              <a:rPr lang="en-US" sz="800" dirty="0" smtClean="0">
                <a:solidFill>
                  <a:srgbClr val="000000"/>
                </a:solidFill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culturalmente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aceptable</a:t>
            </a:r>
            <a:r>
              <a:rPr lang="en-US" sz="800" dirty="0" smtClean="0">
                <a:solidFill>
                  <a:srgbClr val="000000"/>
                </a:solidFill>
              </a:rPr>
              <a:t> (carne de </a:t>
            </a:r>
            <a:r>
              <a:rPr lang="en-US" sz="800" dirty="0" err="1" smtClean="0">
                <a:solidFill>
                  <a:srgbClr val="000000"/>
                </a:solidFill>
              </a:rPr>
              <a:t>cerdo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cultura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musulmana</a:t>
            </a:r>
            <a:r>
              <a:rPr lang="en-US" sz="800" dirty="0" smtClean="0">
                <a:solidFill>
                  <a:srgbClr val="000000"/>
                </a:solidFill>
              </a:rPr>
              <a:t>), se </a:t>
            </a:r>
            <a:r>
              <a:rPr lang="en-US" sz="800" dirty="0" err="1" smtClean="0">
                <a:solidFill>
                  <a:srgbClr val="000000"/>
                </a:solidFill>
              </a:rPr>
              <a:t>violaría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alimentación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800" b="1" dirty="0" smtClean="0">
                <a:solidFill>
                  <a:srgbClr val="000000"/>
                </a:solidFill>
              </a:rPr>
              <a:t>En el </a:t>
            </a:r>
            <a:r>
              <a:rPr lang="en-US" sz="800" b="1" dirty="0" err="1" smtClean="0">
                <a:solidFill>
                  <a:srgbClr val="000000"/>
                </a:solidFill>
              </a:rPr>
              <a:t>cuadro</a:t>
            </a:r>
            <a:r>
              <a:rPr lang="en-US" sz="800" b="1" dirty="0" smtClean="0">
                <a:solidFill>
                  <a:srgbClr val="000000"/>
                </a:solidFill>
              </a:rPr>
              <a:t> de la </a:t>
            </a:r>
            <a:r>
              <a:rPr lang="en-US" sz="800" b="1" dirty="0" err="1" smtClean="0">
                <a:solidFill>
                  <a:srgbClr val="000000"/>
                </a:solidFill>
              </a:rPr>
              <a:t>derecha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800" dirty="0" err="1" smtClean="0">
                <a:solidFill>
                  <a:srgbClr val="000000"/>
                </a:solidFill>
              </a:rPr>
              <a:t>Identificación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problemas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cuestiones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: En un </a:t>
            </a:r>
            <a:r>
              <a:rPr lang="en-US" sz="800" dirty="0" err="1" smtClean="0">
                <a:solidFill>
                  <a:srgbClr val="000000"/>
                </a:solidFill>
              </a:rPr>
              <a:t>país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donde</a:t>
            </a:r>
            <a:r>
              <a:rPr lang="en-US" sz="800" dirty="0" smtClean="0">
                <a:solidFill>
                  <a:srgbClr val="000000"/>
                </a:solidFill>
              </a:rPr>
              <a:t> el 40% de los </a:t>
            </a:r>
            <a:r>
              <a:rPr lang="en-US" sz="800" dirty="0" err="1" smtClean="0">
                <a:solidFill>
                  <a:srgbClr val="000000"/>
                </a:solidFill>
              </a:rPr>
              <a:t>niños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sufren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desnutrición</a:t>
            </a:r>
            <a:r>
              <a:rPr lang="en-US" sz="800" dirty="0" smtClean="0">
                <a:solidFill>
                  <a:srgbClr val="000000"/>
                </a:solidFill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</a:rPr>
              <a:t>estándar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alimentación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artículo</a:t>
            </a:r>
            <a:r>
              <a:rPr lang="en-US" sz="800" dirty="0" smtClean="0">
                <a:solidFill>
                  <a:srgbClr val="000000"/>
                </a:solidFill>
              </a:rPr>
              <a:t> 11 del CESCR y GC 12) </a:t>
            </a:r>
            <a:r>
              <a:rPr lang="en-US" sz="800" dirty="0" err="1" smtClean="0">
                <a:solidFill>
                  <a:srgbClr val="000000"/>
                </a:solidFill>
              </a:rPr>
              <a:t>nos</a:t>
            </a:r>
            <a:r>
              <a:rPr lang="en-US" sz="800" dirty="0" smtClean="0">
                <a:solidFill>
                  <a:srgbClr val="000000"/>
                </a:solidFill>
              </a:rPr>
              <a:t> dice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la comida </a:t>
            </a:r>
            <a:r>
              <a:rPr lang="en-US" sz="800" dirty="0" err="1" smtClean="0">
                <a:solidFill>
                  <a:srgbClr val="000000"/>
                </a:solidFill>
              </a:rPr>
              <a:t>tiene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accesible</a:t>
            </a:r>
            <a:r>
              <a:rPr lang="en-US" sz="800" dirty="0" smtClean="0">
                <a:solidFill>
                  <a:srgbClr val="000000"/>
                </a:solidFill>
              </a:rPr>
              <a:t>. De </a:t>
            </a:r>
            <a:r>
              <a:rPr lang="en-US" sz="800" dirty="0" err="1" smtClean="0">
                <a:solidFill>
                  <a:srgbClr val="000000"/>
                </a:solidFill>
              </a:rPr>
              <a:t>hecho</a:t>
            </a:r>
            <a:r>
              <a:rPr lang="en-US" sz="800" dirty="0" smtClean="0">
                <a:solidFill>
                  <a:srgbClr val="000000"/>
                </a:solidFill>
              </a:rPr>
              <a:t>, hay </a:t>
            </a:r>
            <a:r>
              <a:rPr lang="en-US" sz="800" dirty="0" err="1" smtClean="0">
                <a:solidFill>
                  <a:srgbClr val="000000"/>
                </a:solidFill>
              </a:rPr>
              <a:t>países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enfrentan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ese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nivel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desnutrición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crónica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donde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alimento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pero</a:t>
            </a:r>
            <a:r>
              <a:rPr lang="en-US" sz="800" dirty="0" smtClean="0">
                <a:solidFill>
                  <a:srgbClr val="000000"/>
                </a:solidFill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accesible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mitad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debido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disparidades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sociales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económicas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800" b="1" dirty="0" err="1" smtClean="0">
                <a:solidFill>
                  <a:srgbClr val="000000"/>
                </a:solidFill>
              </a:rPr>
              <a:t>Análisis</a:t>
            </a:r>
            <a:r>
              <a:rPr lang="en-US" sz="800" b="1" dirty="0" smtClean="0">
                <a:solidFill>
                  <a:srgbClr val="000000"/>
                </a:solidFill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</a:rPr>
              <a:t>las</a:t>
            </a:r>
            <a:r>
              <a:rPr lang="en-US" sz="800" b="1" dirty="0" smtClean="0">
                <a:solidFill>
                  <a:srgbClr val="000000"/>
                </a:solidFill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</a:rPr>
              <a:t>funciones</a:t>
            </a:r>
            <a:r>
              <a:rPr lang="en-US" sz="800" b="1" dirty="0" smtClean="0">
                <a:solidFill>
                  <a:srgbClr val="000000"/>
                </a:solidFill>
              </a:rPr>
              <a:t> y </a:t>
            </a:r>
            <a:r>
              <a:rPr lang="en-US" sz="800" b="1" dirty="0" err="1" smtClean="0">
                <a:solidFill>
                  <a:srgbClr val="000000"/>
                </a:solidFill>
              </a:rPr>
              <a:t>capacidades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Ministerio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responsable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aplicación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trabajadores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pero</a:t>
            </a:r>
            <a:r>
              <a:rPr lang="en-US" sz="800" dirty="0" smtClean="0">
                <a:solidFill>
                  <a:srgbClr val="000000"/>
                </a:solidFill>
              </a:rPr>
              <a:t> a menudo no </a:t>
            </a:r>
            <a:r>
              <a:rPr lang="en-US" sz="800" dirty="0" err="1" smtClean="0">
                <a:solidFill>
                  <a:srgbClr val="000000"/>
                </a:solidFill>
              </a:rPr>
              <a:t>hace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cumplir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salario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mínimo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habida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cuenta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fuerte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resistencia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intereses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grandes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empresas</a:t>
            </a:r>
            <a:r>
              <a:rPr lang="en-US" sz="800" dirty="0" smtClean="0">
                <a:solidFill>
                  <a:srgbClr val="000000"/>
                </a:solidFill>
              </a:rPr>
              <a:t>. Los </a:t>
            </a:r>
            <a:r>
              <a:rPr lang="en-US" sz="800" dirty="0" err="1" smtClean="0">
                <a:solidFill>
                  <a:srgbClr val="000000"/>
                </a:solidFill>
              </a:rPr>
              <a:t>trabajadores</a:t>
            </a:r>
            <a:r>
              <a:rPr lang="en-US" sz="800" dirty="0" smtClean="0">
                <a:solidFill>
                  <a:srgbClr val="000000"/>
                </a:solidFill>
              </a:rPr>
              <a:t> a menudo </a:t>
            </a:r>
            <a:r>
              <a:rPr lang="en-US" sz="800" dirty="0" err="1" smtClean="0">
                <a:solidFill>
                  <a:srgbClr val="000000"/>
                </a:solidFill>
              </a:rPr>
              <a:t>tienen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miedo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represalias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reclaman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, dada la </a:t>
            </a:r>
            <a:r>
              <a:rPr lang="en-US" sz="800" dirty="0" err="1" smtClean="0">
                <a:solidFill>
                  <a:srgbClr val="000000"/>
                </a:solidFill>
              </a:rPr>
              <a:t>falta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protección</a:t>
            </a:r>
            <a:r>
              <a:rPr lang="en-US" sz="800" dirty="0" smtClean="0">
                <a:solidFill>
                  <a:srgbClr val="000000"/>
                </a:solidFill>
              </a:rPr>
              <a:t> del Estado contra los </a:t>
            </a:r>
            <a:r>
              <a:rPr lang="en-US" sz="800" dirty="0" err="1" smtClean="0">
                <a:solidFill>
                  <a:srgbClr val="000000"/>
                </a:solidFill>
              </a:rPr>
              <a:t>abusos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terratenientes</a:t>
            </a:r>
            <a:r>
              <a:rPr lang="en-US" sz="800" dirty="0" smtClean="0">
                <a:solidFill>
                  <a:srgbClr val="000000"/>
                </a:solidFill>
              </a:rPr>
              <a:t>. Las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rurales</a:t>
            </a:r>
            <a:r>
              <a:rPr lang="en-US" sz="800" dirty="0" smtClean="0">
                <a:solidFill>
                  <a:srgbClr val="000000"/>
                </a:solidFill>
              </a:rPr>
              <a:t>, en particular, </a:t>
            </a:r>
            <a:r>
              <a:rPr lang="en-US" sz="800" dirty="0" err="1" smtClean="0">
                <a:solidFill>
                  <a:srgbClr val="000000"/>
                </a:solidFill>
              </a:rPr>
              <a:t>siguen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siendo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discriminadas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relación</a:t>
            </a:r>
            <a:r>
              <a:rPr lang="en-US" sz="800" dirty="0" smtClean="0">
                <a:solidFill>
                  <a:srgbClr val="000000"/>
                </a:solidFill>
              </a:rPr>
              <a:t> con los </a:t>
            </a:r>
            <a:r>
              <a:rPr lang="en-US" sz="800" dirty="0" err="1" smtClean="0">
                <a:solidFill>
                  <a:srgbClr val="000000"/>
                </a:solidFill>
              </a:rPr>
              <a:t>salarios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propiedad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tierra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muchas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veces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ni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siquiera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tienen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documentos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identidad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  <a:br>
              <a:rPr lang="en-US" sz="800" dirty="0" smtClean="0">
                <a:solidFill>
                  <a:srgbClr val="000000"/>
                </a:solidFill>
              </a:rPr>
            </a:br>
            <a:r>
              <a:rPr lang="en-US" sz="800" dirty="0" smtClean="0">
                <a:solidFill>
                  <a:srgbClr val="000000"/>
                </a:solidFill>
              </a:rPr>
              <a:t>(</a:t>
            </a:r>
            <a:r>
              <a:rPr lang="en-US" sz="800" dirty="0" err="1" smtClean="0">
                <a:solidFill>
                  <a:srgbClr val="000000"/>
                </a:solidFill>
              </a:rPr>
              <a:t>Extracto</a:t>
            </a:r>
            <a:r>
              <a:rPr lang="en-US" sz="800" dirty="0" smtClean="0">
                <a:solidFill>
                  <a:srgbClr val="000000"/>
                </a:solidFill>
              </a:rPr>
              <a:t> de un </a:t>
            </a:r>
            <a:r>
              <a:rPr lang="en-US" sz="800" dirty="0" err="1" smtClean="0">
                <a:solidFill>
                  <a:srgbClr val="000000"/>
                </a:solidFill>
              </a:rPr>
              <a:t>informe</a:t>
            </a:r>
            <a:r>
              <a:rPr lang="en-US" sz="800" dirty="0" smtClean="0">
                <a:solidFill>
                  <a:srgbClr val="000000"/>
                </a:solidFill>
              </a:rPr>
              <a:t> del Relator Especial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Alimentación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visita</a:t>
            </a:r>
            <a:r>
              <a:rPr lang="en-US" sz="800" dirty="0" smtClean="0">
                <a:solidFill>
                  <a:srgbClr val="000000"/>
                </a:solidFill>
              </a:rPr>
              <a:t> a un </a:t>
            </a:r>
            <a:r>
              <a:rPr lang="en-US" sz="800" dirty="0" err="1" smtClean="0">
                <a:solidFill>
                  <a:srgbClr val="000000"/>
                </a:solidFill>
              </a:rPr>
              <a:t>país</a:t>
            </a:r>
            <a:r>
              <a:rPr lang="en-US" sz="800" dirty="0" smtClean="0">
                <a:solidFill>
                  <a:srgbClr val="000000"/>
                </a:solidFill>
              </a:rPr>
              <a:t> en 2005)</a:t>
            </a:r>
          </a:p>
          <a:p>
            <a:pPr>
              <a:lnSpc>
                <a:spcPct val="80000"/>
              </a:lnSpc>
            </a:pPr>
            <a:endParaRPr lang="en-US" sz="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03F6A4DB-5B14-4310-9656-AA984CDC12A8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19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4744" y="395536"/>
            <a:ext cx="4573587" cy="3430587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672" y="3995936"/>
            <a:ext cx="5904656" cy="4473575"/>
          </a:xfrm>
          <a:noFill/>
          <a:ln/>
        </p:spPr>
        <p:txBody>
          <a:bodyPr/>
          <a:lstStyle/>
          <a:p>
            <a:pPr marL="228600" indent="-228600"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Continuando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con la idea de la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diapositiva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anterior,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el Estado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es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el principal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portador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obligaciones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internacional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explicar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:</a:t>
            </a:r>
          </a:p>
          <a:p>
            <a:pPr marL="228600" indent="-228600"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 marL="228600" indent="-228600"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Los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Estados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Partes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específica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hacer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efectivos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reconocidos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tratado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tomar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necesarias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su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aplicación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diversos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grados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entrañan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</a:t>
            </a:r>
            <a:r>
              <a:rPr lang="en-US" sz="900" b="1" i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i="1" dirty="0" err="1" smtClean="0">
                <a:solidFill>
                  <a:srgbClr val="000000"/>
                </a:solidFill>
                <a:ea typeface="宋体" pitchFamily="2" charset="-122"/>
              </a:rPr>
              <a:t>tipo</a:t>
            </a:r>
            <a:r>
              <a:rPr lang="en-US" sz="900" b="1" i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i="1" dirty="0" err="1" smtClean="0">
                <a:solidFill>
                  <a:srgbClr val="000000"/>
                </a:solidFill>
                <a:ea typeface="宋体" pitchFamily="2" charset="-122"/>
              </a:rPr>
              <a:t>inmediato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tales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no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discriminar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cuestión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  En el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caso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económicos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sociales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culturales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en particular,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obligaciones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pueden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ser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también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de un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tipo</a:t>
            </a:r>
            <a:r>
              <a:rPr lang="en-US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宋体" pitchFamily="2" charset="-122"/>
              </a:rPr>
              <a:t>progresivo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, la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está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sujeta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limitaciones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宋体" pitchFamily="2" charset="-122"/>
              </a:rPr>
              <a:t>recursos</a:t>
            </a:r>
            <a:r>
              <a:rPr lang="en-US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</a:p>
          <a:p>
            <a:pPr marL="228600" indent="-228600"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228600" indent="-228600">
              <a:spcBef>
                <a:spcPct val="0"/>
              </a:spcBef>
            </a:pP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dentro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jurisdicción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lo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abstenerse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conducta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actividad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viole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respetados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plenamente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leyes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funcionarios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públicos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228600" indent="-228600"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 </a:t>
            </a: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sin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de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violaciones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parte del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estado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o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agentes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estatales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incluyendo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corporaciones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dentro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jurisdicción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gozan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protegiendo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incluyendo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corporaciones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organismos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públicos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privados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logra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fundamentalmente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promulgación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leyes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procedimientos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recurso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así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través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mecanismos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vigilar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violaciones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228600" indent="-228600">
              <a:spcBef>
                <a:spcPct val="0"/>
              </a:spcBef>
            </a:pP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b="1" i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i="1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(o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) 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creación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un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entorno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propicio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apropiados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en particular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asignación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adopten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asegurar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tales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legislativas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administrativas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u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otras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fin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efecto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reconocidos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Pacto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Culturales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Convención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Niño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prevé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"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adoptar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hasta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máximo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disponibles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con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progresiva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plena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". 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el Estado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adoptar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tales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metas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plazos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planes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búsqueda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asistencia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incluye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promoción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respeto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libertades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fundamentales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educación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formación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u="sng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reconocidos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ampliamente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conocidos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así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otras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necesarias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prevenir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violaciones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211218-8AD7-47D7-811E-CC99388AD0E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732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24744" y="251520"/>
            <a:ext cx="4572000" cy="3429000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xfrm>
            <a:off x="332656" y="3851920"/>
            <a:ext cx="5976664" cy="4968552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es-ES" sz="8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 marL="228600" indent="-228600">
              <a:lnSpc>
                <a:spcPct val="80000"/>
              </a:lnSpc>
              <a:buFont typeface="Calibri" pitchFamily="34" charset="0"/>
              <a:buAutoNum type="arabicPeriod"/>
            </a:pPr>
            <a:endParaRPr lang="en-US" sz="8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228600" indent="-228600">
              <a:lnSpc>
                <a:spcPct val="80000"/>
              </a:lnSpc>
              <a:buFont typeface="Calibri" pitchFamily="34" charset="0"/>
              <a:buAutoNum type="arabicPeriod"/>
            </a:pP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: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Solicite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participantes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compartan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sus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puntos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de vista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sobre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lo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siguiente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: ¿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qué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estén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? ¿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Qué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sean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accesibles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? ¿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Qué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sean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aceptables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? ¿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Qué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sean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alta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宋体" pitchFamily="2" charset="-122"/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  <a:ea typeface="宋体" pitchFamily="2" charset="-122"/>
              </a:rPr>
              <a:t>? 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 EJEMPLO: 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apoyar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implementación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un EBDH en un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programa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(SSR),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normas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fundamentales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tener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cuenta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son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elementos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</a:p>
          <a:p>
            <a:pPr marL="228600" indent="-228600">
              <a:lnSpc>
                <a:spcPct val="80000"/>
              </a:lnSpc>
              <a:buFontTx/>
              <a:buChar char="•"/>
            </a:pP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Disponibilidad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programa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tratar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hacer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funcionar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centros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así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programas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cantidad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suficiente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en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país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incluyen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agua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potable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limpia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potable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condiciones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sanitarias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adecuadas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hospitales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clínicas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establecimientos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relacionados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personal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médico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capacitado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profesionales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salarios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competitivos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medicamentos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esenciales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incluida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terapia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antirretroviral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)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según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definido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Programa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sobre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Medicamentos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Esenciales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228600" indent="-228600">
              <a:lnSpc>
                <a:spcPct val="80000"/>
              </a:lnSpc>
              <a:buFontTx/>
              <a:buChar char="•"/>
            </a:pP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Centros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sin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alguna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dentro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jurisdicción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del Estado Parte.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presenta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cuatro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dimensiones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superpuestas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</a:p>
          <a:p>
            <a:pPr marL="1143000" lvl="2" indent="-228600">
              <a:lnSpc>
                <a:spcPct val="80000"/>
              </a:lnSpc>
              <a:buFontTx/>
              <a:buChar char="•"/>
            </a:pP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No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establecimientos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especialmente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sectores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hecho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sin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ninguno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motivos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prohibidos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</a:t>
            </a:r>
          </a:p>
          <a:p>
            <a:pPr marL="1143000" lvl="2" indent="-228600">
              <a:lnSpc>
                <a:spcPct val="80000"/>
              </a:lnSpc>
              <a:buFontTx/>
              <a:buChar char="•"/>
            </a:pP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física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alcance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físico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sectores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especialmente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viven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pobreza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extrema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especialmente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adolescentes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desfavorecidos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sobrevivientes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violencia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abuso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escuela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viven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el VIH,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dedicadas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minorías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pueblos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indígenas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viven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discapacidad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refugiados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personas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internamente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desplazadas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viven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bajo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ocupación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implica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médicos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factores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determinantes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básicos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tales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agua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limpia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potable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condiciones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sanitarias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adecuadas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se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encuentran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una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distancia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geográfica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razonable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incluso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zonas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rurales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comprende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adecuado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edificios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para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personas con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discapacidad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1143000" lvl="2" indent="-228600">
              <a:lnSpc>
                <a:spcPct val="80000"/>
              </a:lnSpc>
              <a:buFontTx/>
              <a:buChar char="•"/>
            </a:pP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económica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asequibilidad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):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alcance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pago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así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relacionados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factores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determinantes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tiene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basarse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en el principio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equidad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asegurando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sean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públicos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o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privados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estén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alcance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incluidos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socialmente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desfavorecidos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equidad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exige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recaiga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una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carga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desproporcionada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sobre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hogares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pobres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gastos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en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comparación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hogares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ricos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1143000" lvl="2" indent="-228600">
              <a:lnSpc>
                <a:spcPct val="80000"/>
              </a:lnSpc>
              <a:buFontTx/>
              <a:buChar char="•"/>
            </a:pP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comprende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buscar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recibir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difundir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informaciones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 ideas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sobre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temas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Sin embargo,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menoscabar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datos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personales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sean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tratados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confidencialidad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228600" indent="-228600">
              <a:lnSpc>
                <a:spcPct val="80000"/>
              </a:lnSpc>
              <a:buFontTx/>
              <a:buChar char="•"/>
            </a:pP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Aceptabilidad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Todas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respetar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ética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médica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culturalmente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apropiados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decir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respetar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cultura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personas,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minorías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los pueblos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comunidades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sensibles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ciclo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vida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así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como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diseñados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para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respetar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confidencialidad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mejorar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personas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afectadas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228600" indent="-228600">
              <a:lnSpc>
                <a:spcPct val="80000"/>
              </a:lnSpc>
              <a:buFontTx/>
              <a:buChar char="•"/>
            </a:pP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Calidad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: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Además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culturalmente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aceptables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salud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reproductivas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debe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ser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científica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médicamente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adecuadas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de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buena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requiere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por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personal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médico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capacitado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medicamentos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equipo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hospitalario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científicamente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aprobados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y en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buen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estado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agua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limpia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potable y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saneamiento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adecuado</a:t>
            </a:r>
            <a:r>
              <a:rPr lang="en-US" sz="800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.</a:t>
            </a:r>
          </a:p>
          <a:p>
            <a:pPr marL="228600" indent="-228600">
              <a:lnSpc>
                <a:spcPct val="80000"/>
              </a:lnSpc>
              <a:buFontTx/>
              <a:buChar char="•"/>
            </a:pPr>
            <a:endParaRPr lang="en-US" sz="800" dirty="0" smtClean="0">
              <a:solidFill>
                <a:srgbClr val="000000"/>
              </a:solidFill>
              <a:latin typeface="Times New Roman" pitchFamily="18" charset="0"/>
              <a:ea typeface="宋体" pitchFamily="2" charset="-122"/>
            </a:endParaRPr>
          </a:p>
          <a:p>
            <a:pPr marL="228600" indent="-228600">
              <a:lnSpc>
                <a:spcPct val="80000"/>
              </a:lnSpc>
            </a:pP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Material </a:t>
            </a: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extraído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del FNUAP y de Harvard School of Public Health (2010) y </a:t>
            </a:r>
            <a:r>
              <a:rPr lang="en-US" sz="800" b="1" dirty="0" err="1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adaptado</a:t>
            </a:r>
            <a:r>
              <a:rPr lang="en-US" sz="800" b="1" dirty="0" smtClean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</a:rPr>
              <a:t> de material del PNUD</a:t>
            </a:r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EBD2CED0-74B5-4524-8F1F-4A5B91EA34B2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20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 eaLnBrk="1" hangingPunct="1"/>
            <a:endParaRPr lang="es-ES" dirty="0" smtClean="0"/>
          </a:p>
        </p:txBody>
      </p:sp>
      <p:sp>
        <p:nvSpPr>
          <p:cNvPr id="6554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F85622D0-4D8A-4143-893D-9C07397398FD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21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211218-8AD7-47D7-811E-CC99388AD0E2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5235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7883" y="179512"/>
            <a:ext cx="4224469" cy="3168352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xfrm>
            <a:off x="404664" y="3419872"/>
            <a:ext cx="5976664" cy="5400600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8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lnSpc>
                <a:spcPct val="90000"/>
              </a:lnSpc>
            </a:pPr>
            <a:endParaRPr lang="en-US" sz="800" dirty="0" smtClean="0">
              <a:solidFill>
                <a:srgbClr val="000000"/>
              </a:solidFill>
              <a:hlinkClick r:id="rId3" action="ppaction://hlinkfile"/>
            </a:endParaRPr>
          </a:p>
          <a:p>
            <a:pPr>
              <a:lnSpc>
                <a:spcPct val="90000"/>
              </a:lnSpc>
            </a:pPr>
            <a:r>
              <a:rPr lang="en-US" sz="800" dirty="0" smtClean="0">
                <a:solidFill>
                  <a:srgbClr val="000000"/>
                </a:solidFill>
              </a:rPr>
              <a:t>El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consagrado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artículo</a:t>
            </a:r>
            <a:r>
              <a:rPr lang="en-US" sz="800" dirty="0" smtClean="0">
                <a:solidFill>
                  <a:srgbClr val="000000"/>
                </a:solidFill>
              </a:rPr>
              <a:t> 23 de la </a:t>
            </a:r>
            <a:r>
              <a:rPr lang="en-US" sz="800" dirty="0" err="1" smtClean="0">
                <a:solidFill>
                  <a:srgbClr val="000000"/>
                </a:solidFill>
              </a:rPr>
              <a:t>Declaración</a:t>
            </a:r>
            <a:r>
              <a:rPr lang="en-US" sz="800" dirty="0" smtClean="0">
                <a:solidFill>
                  <a:srgbClr val="000000"/>
                </a:solidFill>
              </a:rPr>
              <a:t> Universal de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y el </a:t>
            </a:r>
            <a:r>
              <a:rPr lang="en-US" sz="800" dirty="0" err="1" smtClean="0">
                <a:solidFill>
                  <a:srgbClr val="000000"/>
                </a:solidFill>
              </a:rPr>
              <a:t>artículo</a:t>
            </a:r>
            <a:r>
              <a:rPr lang="en-US" sz="800" dirty="0" smtClean="0">
                <a:solidFill>
                  <a:srgbClr val="000000"/>
                </a:solidFill>
              </a:rPr>
              <a:t> 6 del PIDESC. La </a:t>
            </a:r>
            <a:r>
              <a:rPr lang="en-US" sz="800" dirty="0" err="1" smtClean="0">
                <a:solidFill>
                  <a:srgbClr val="000000"/>
                </a:solidFill>
              </a:rPr>
              <a:t>Organización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Internacional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tienen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centro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mismo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mandato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promoción</a:t>
            </a:r>
            <a:r>
              <a:rPr lang="en-US" sz="800" dirty="0" smtClean="0">
                <a:solidFill>
                  <a:srgbClr val="000000"/>
                </a:solidFill>
              </a:rPr>
              <a:t> del "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decente</a:t>
            </a:r>
            <a:r>
              <a:rPr lang="en-US" sz="800" dirty="0" smtClean="0">
                <a:solidFill>
                  <a:srgbClr val="000000"/>
                </a:solidFill>
              </a:rPr>
              <a:t>", un </a:t>
            </a:r>
            <a:r>
              <a:rPr lang="en-US" sz="800" dirty="0" err="1" smtClean="0">
                <a:solidFill>
                  <a:srgbClr val="000000"/>
                </a:solidFill>
              </a:rPr>
              <a:t>término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ha </a:t>
            </a:r>
            <a:r>
              <a:rPr lang="en-US" sz="800" dirty="0" err="1" smtClean="0">
                <a:solidFill>
                  <a:srgbClr val="000000"/>
                </a:solidFill>
              </a:rPr>
              <a:t>sido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aprobado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el CDESC, </a:t>
            </a:r>
            <a:r>
              <a:rPr lang="en-US" sz="800" dirty="0" err="1" smtClean="0">
                <a:solidFill>
                  <a:srgbClr val="000000"/>
                </a:solidFill>
              </a:rPr>
              <a:t>Observación</a:t>
            </a:r>
            <a:r>
              <a:rPr lang="en-US" sz="800" dirty="0" smtClean="0">
                <a:solidFill>
                  <a:srgbClr val="000000"/>
                </a:solidFill>
              </a:rPr>
              <a:t> general N º 18. </a:t>
            </a:r>
            <a:r>
              <a:rPr lang="en-US" sz="800" dirty="0" err="1" smtClean="0">
                <a:solidFill>
                  <a:srgbClr val="000000"/>
                </a:solidFill>
              </a:rPr>
              <a:t>Resolución</a:t>
            </a:r>
            <a:r>
              <a:rPr lang="en-US" sz="800" dirty="0" smtClean="0">
                <a:solidFill>
                  <a:srgbClr val="000000"/>
                </a:solidFill>
              </a:rPr>
              <a:t> 63/199 de la </a:t>
            </a:r>
            <a:r>
              <a:rPr lang="en-US" sz="800" dirty="0" err="1" smtClean="0">
                <a:solidFill>
                  <a:srgbClr val="000000"/>
                </a:solidFill>
              </a:rPr>
              <a:t>Asamblea</a:t>
            </a:r>
            <a:r>
              <a:rPr lang="en-US" sz="800" dirty="0" smtClean="0">
                <a:solidFill>
                  <a:srgbClr val="000000"/>
                </a:solidFill>
              </a:rPr>
              <a:t> General de </a:t>
            </a:r>
            <a:r>
              <a:rPr lang="en-US" sz="800" dirty="0" err="1" smtClean="0">
                <a:solidFill>
                  <a:srgbClr val="000000"/>
                </a:solidFill>
              </a:rPr>
              <a:t>marzo</a:t>
            </a:r>
            <a:r>
              <a:rPr lang="en-US" sz="800" dirty="0" smtClean="0">
                <a:solidFill>
                  <a:srgbClr val="000000"/>
                </a:solidFill>
              </a:rPr>
              <a:t> de 2009, </a:t>
            </a:r>
            <a:r>
              <a:rPr lang="en-US" sz="800" dirty="0" err="1" smtClean="0">
                <a:solidFill>
                  <a:srgbClr val="000000"/>
                </a:solidFill>
              </a:rPr>
              <a:t>pide</a:t>
            </a:r>
            <a:r>
              <a:rPr lang="en-US" sz="800" dirty="0" smtClean="0">
                <a:solidFill>
                  <a:srgbClr val="000000"/>
                </a:solidFill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</a:rPr>
              <a:t>fondos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Unidas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programas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organismos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especializados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instituciones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financieras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incorporen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objetivos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pleno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productivo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decente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sus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programas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actividades</a:t>
            </a:r>
            <a:r>
              <a:rPr lang="en-US" sz="800" dirty="0" smtClean="0">
                <a:solidFill>
                  <a:srgbClr val="000000"/>
                </a:solidFill>
              </a:rPr>
              <a:t>. Meta1 B del ODM 1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logro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pleno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productivo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decente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incluidas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 y los </a:t>
            </a:r>
            <a:r>
              <a:rPr lang="en-US" sz="800" dirty="0" err="1" smtClean="0">
                <a:solidFill>
                  <a:srgbClr val="000000"/>
                </a:solidFill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800" dirty="0" smtClean="0">
                <a:solidFill>
                  <a:srgbClr val="000000"/>
                </a:solidFill>
              </a:rPr>
              <a:t>En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Observación</a:t>
            </a:r>
            <a:r>
              <a:rPr lang="en-US" sz="800" dirty="0" smtClean="0">
                <a:solidFill>
                  <a:srgbClr val="000000"/>
                </a:solidFill>
              </a:rPr>
              <a:t> general, el CDESC se </a:t>
            </a:r>
            <a:r>
              <a:rPr lang="en-US" sz="800" dirty="0" err="1" smtClean="0">
                <a:solidFill>
                  <a:srgbClr val="000000"/>
                </a:solidFill>
              </a:rPr>
              <a:t>basa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serie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Convenciones</a:t>
            </a:r>
            <a:r>
              <a:rPr lang="en-US" sz="800" dirty="0" smtClean="0">
                <a:solidFill>
                  <a:srgbClr val="000000"/>
                </a:solidFill>
              </a:rPr>
              <a:t> de la OIT con el fin de </a:t>
            </a:r>
            <a:r>
              <a:rPr lang="en-US" sz="800" dirty="0" err="1" smtClean="0">
                <a:solidFill>
                  <a:srgbClr val="000000"/>
                </a:solidFill>
              </a:rPr>
              <a:t>dar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contenido</a:t>
            </a:r>
            <a:r>
              <a:rPr lang="en-US" sz="800" dirty="0" smtClean="0">
                <a:solidFill>
                  <a:srgbClr val="000000"/>
                </a:solidFill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, a "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decente</a:t>
            </a:r>
            <a:r>
              <a:rPr lang="en-US" sz="800" dirty="0" smtClean="0">
                <a:solidFill>
                  <a:srgbClr val="000000"/>
                </a:solidFill>
              </a:rPr>
              <a:t>":</a:t>
            </a:r>
          </a:p>
          <a:p>
            <a:pPr>
              <a:lnSpc>
                <a:spcPct val="90000"/>
              </a:lnSpc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smtClean="0">
                <a:solidFill>
                  <a:srgbClr val="000000"/>
                </a:solidFill>
              </a:rPr>
              <a:t>No al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forzoso</a:t>
            </a:r>
            <a:r>
              <a:rPr lang="en-US" sz="800" dirty="0" smtClean="0">
                <a:solidFill>
                  <a:srgbClr val="000000"/>
                </a:solidFill>
              </a:rPr>
              <a:t> u </a:t>
            </a:r>
            <a:r>
              <a:rPr lang="en-US" sz="800" dirty="0" err="1" smtClean="0">
                <a:solidFill>
                  <a:srgbClr val="000000"/>
                </a:solidFill>
              </a:rPr>
              <a:t>obligatorio</a:t>
            </a:r>
            <a:r>
              <a:rPr lang="en-US" sz="800" dirty="0" smtClean="0">
                <a:solidFill>
                  <a:srgbClr val="000000"/>
                </a:solidFill>
              </a:rPr>
              <a:t> - </a:t>
            </a:r>
            <a:r>
              <a:rPr lang="en-US" sz="800" dirty="0" err="1" smtClean="0">
                <a:solidFill>
                  <a:srgbClr val="000000"/>
                </a:solidFill>
              </a:rPr>
              <a:t>Convenciones</a:t>
            </a:r>
            <a:r>
              <a:rPr lang="en-US" sz="800" dirty="0" smtClean="0">
                <a:solidFill>
                  <a:srgbClr val="000000"/>
                </a:solidFill>
              </a:rPr>
              <a:t> OIT 29 y 105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forzoso</a:t>
            </a:r>
            <a:r>
              <a:rPr lang="en-US" sz="800" dirty="0" smtClean="0">
                <a:solidFill>
                  <a:srgbClr val="000000"/>
                </a:solidFill>
              </a:rPr>
              <a:t>, se </a:t>
            </a:r>
            <a:r>
              <a:rPr lang="en-US" sz="800" dirty="0" err="1" smtClean="0">
                <a:solidFill>
                  <a:srgbClr val="000000"/>
                </a:solidFill>
              </a:rPr>
              <a:t>hace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referencia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este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punto</a:t>
            </a:r>
            <a:r>
              <a:rPr lang="en-US" sz="800" dirty="0" smtClean="0">
                <a:solidFill>
                  <a:srgbClr val="000000"/>
                </a:solidFill>
              </a:rPr>
              <a:t> - el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forzoso</a:t>
            </a:r>
            <a:r>
              <a:rPr lang="en-US" sz="800" dirty="0" smtClean="0">
                <a:solidFill>
                  <a:srgbClr val="000000"/>
                </a:solidFill>
              </a:rPr>
              <a:t> u </a:t>
            </a:r>
            <a:r>
              <a:rPr lang="en-US" sz="800" dirty="0" err="1" smtClean="0">
                <a:solidFill>
                  <a:srgbClr val="000000"/>
                </a:solidFill>
              </a:rPr>
              <a:t>obligatorio</a:t>
            </a:r>
            <a:r>
              <a:rPr lang="en-US" sz="800" dirty="0" smtClean="0">
                <a:solidFill>
                  <a:srgbClr val="000000"/>
                </a:solidFill>
              </a:rPr>
              <a:t> se define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o </a:t>
            </a:r>
            <a:r>
              <a:rPr lang="en-US" sz="800" dirty="0" err="1" smtClean="0">
                <a:solidFill>
                  <a:srgbClr val="000000"/>
                </a:solidFill>
              </a:rPr>
              <a:t>servicio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exigido</a:t>
            </a:r>
            <a:r>
              <a:rPr lang="en-US" sz="800" dirty="0" smtClean="0">
                <a:solidFill>
                  <a:srgbClr val="000000"/>
                </a:solidFill>
              </a:rPr>
              <a:t> a un </a:t>
            </a:r>
            <a:r>
              <a:rPr lang="en-US" sz="800" dirty="0" err="1" smtClean="0">
                <a:solidFill>
                  <a:srgbClr val="000000"/>
                </a:solidFill>
              </a:rPr>
              <a:t>individuo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amenaza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sanción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cual</a:t>
            </a:r>
            <a:r>
              <a:rPr lang="en-US" sz="800" dirty="0" smtClean="0">
                <a:solidFill>
                  <a:srgbClr val="000000"/>
                </a:solidFill>
              </a:rPr>
              <a:t> la persona no se </a:t>
            </a:r>
            <a:r>
              <a:rPr lang="en-US" sz="800" dirty="0" err="1" smtClean="0">
                <a:solidFill>
                  <a:srgbClr val="000000"/>
                </a:solidFill>
              </a:rPr>
              <a:t>ofrece</a:t>
            </a:r>
            <a:r>
              <a:rPr lang="en-US" sz="800" dirty="0" smtClean="0">
                <a:solidFill>
                  <a:srgbClr val="000000"/>
                </a:solidFill>
              </a:rPr>
              <a:t> o </a:t>
            </a:r>
            <a:r>
              <a:rPr lang="en-US" sz="800" dirty="0" err="1" smtClean="0">
                <a:solidFill>
                  <a:srgbClr val="000000"/>
                </a:solidFill>
              </a:rPr>
              <a:t>ella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misma</a:t>
            </a:r>
            <a:r>
              <a:rPr lang="en-US" sz="800" dirty="0" smtClean="0">
                <a:solidFill>
                  <a:srgbClr val="000000"/>
                </a:solidFill>
              </a:rPr>
              <a:t> de forma </a:t>
            </a:r>
            <a:r>
              <a:rPr lang="en-US" sz="800" dirty="0" err="1" smtClean="0">
                <a:solidFill>
                  <a:srgbClr val="000000"/>
                </a:solidFill>
              </a:rPr>
              <a:t>voluntaria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Estas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Convenciones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encuentran</a:t>
            </a:r>
            <a:r>
              <a:rPr lang="en-US" sz="800" dirty="0" smtClean="0">
                <a:solidFill>
                  <a:srgbClr val="000000"/>
                </a:solidFill>
              </a:rPr>
              <a:t> entre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ratificadas</a:t>
            </a:r>
            <a:r>
              <a:rPr lang="en-US" sz="800" dirty="0" smtClean="0">
                <a:solidFill>
                  <a:srgbClr val="000000"/>
                </a:solidFill>
              </a:rPr>
              <a:t>, con 174 y 169 </a:t>
            </a:r>
            <a:r>
              <a:rPr lang="en-US" sz="800" dirty="0" err="1" smtClean="0">
                <a:solidFill>
                  <a:srgbClr val="000000"/>
                </a:solidFill>
              </a:rPr>
              <a:t>ratificaciones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respectivamente</a:t>
            </a:r>
            <a:r>
              <a:rPr lang="en-US" sz="800" dirty="0" smtClean="0">
                <a:solidFill>
                  <a:srgbClr val="000000"/>
                </a:solidFill>
              </a:rPr>
              <a:t>. Como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fundamental, los </a:t>
            </a:r>
            <a:r>
              <a:rPr lang="en-US" sz="800" dirty="0" err="1" smtClean="0">
                <a:solidFill>
                  <a:srgbClr val="000000"/>
                </a:solidFill>
              </a:rPr>
              <a:t>gobiernos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obligados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informar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cada</a:t>
            </a:r>
            <a:r>
              <a:rPr lang="en-US" sz="800" dirty="0" smtClean="0">
                <a:solidFill>
                  <a:srgbClr val="000000"/>
                </a:solidFill>
              </a:rPr>
              <a:t> dos </a:t>
            </a:r>
            <a:r>
              <a:rPr lang="en-US" sz="800" dirty="0" err="1" smtClean="0">
                <a:solidFill>
                  <a:srgbClr val="000000"/>
                </a:solidFill>
              </a:rPr>
              <a:t>años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aplicación</a:t>
            </a:r>
            <a:r>
              <a:rPr lang="en-US" sz="800" dirty="0" smtClean="0">
                <a:solidFill>
                  <a:srgbClr val="000000"/>
                </a:solidFill>
              </a:rPr>
              <a:t>, y el </a:t>
            </a:r>
            <a:r>
              <a:rPr lang="en-US" sz="800" dirty="0" err="1" smtClean="0">
                <a:solidFill>
                  <a:srgbClr val="000000"/>
                </a:solidFill>
              </a:rPr>
              <a:t>Comité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Expertos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Aplicación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Convenciones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Recomendaciones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emite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observaciones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pueden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proporcionar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gran </a:t>
            </a:r>
            <a:r>
              <a:rPr lang="en-US" sz="800" dirty="0" err="1" smtClean="0">
                <a:solidFill>
                  <a:srgbClr val="000000"/>
                </a:solidFill>
              </a:rPr>
              <a:t>cantidad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situación</a:t>
            </a:r>
            <a:r>
              <a:rPr lang="en-US" sz="800" dirty="0" smtClean="0">
                <a:solidFill>
                  <a:srgbClr val="000000"/>
                </a:solidFill>
              </a:rPr>
              <a:t> particular en un Estado. </a:t>
            </a:r>
            <a:r>
              <a:rPr lang="en-US" sz="800" dirty="0" err="1" smtClean="0">
                <a:solidFill>
                  <a:srgbClr val="000000"/>
                </a:solidFill>
              </a:rPr>
              <a:t>Todas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Convenciones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ratificados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serán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supervisadas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Comisión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Expertos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Disponible</a:t>
            </a:r>
            <a:r>
              <a:rPr lang="en-US" sz="800" dirty="0" smtClean="0">
                <a:solidFill>
                  <a:srgbClr val="000000"/>
                </a:solidFill>
              </a:rPr>
              <a:t> - se </a:t>
            </a:r>
            <a:r>
              <a:rPr lang="en-US" sz="800" dirty="0" err="1" smtClean="0">
                <a:solidFill>
                  <a:srgbClr val="000000"/>
                </a:solidFill>
              </a:rPr>
              <a:t>hace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referencia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de la OIT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, 1964 (</a:t>
            </a:r>
            <a:r>
              <a:rPr lang="en-US" sz="800" dirty="0" err="1" smtClean="0">
                <a:solidFill>
                  <a:srgbClr val="000000"/>
                </a:solidFill>
              </a:rPr>
              <a:t>núm</a:t>
            </a:r>
            <a:r>
              <a:rPr lang="en-US" sz="800" dirty="0" smtClean="0">
                <a:solidFill>
                  <a:srgbClr val="000000"/>
                </a:solidFill>
              </a:rPr>
              <a:t>. 122),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establece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Estados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deberán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formular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aplicar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objetivo</a:t>
            </a:r>
            <a:r>
              <a:rPr lang="en-US" sz="800" dirty="0" smtClean="0">
                <a:solidFill>
                  <a:srgbClr val="000000"/>
                </a:solidFill>
              </a:rPr>
              <a:t> de mayor </a:t>
            </a:r>
            <a:r>
              <a:rPr lang="en-US" sz="800" dirty="0" err="1" smtClean="0">
                <a:solidFill>
                  <a:srgbClr val="000000"/>
                </a:solidFill>
              </a:rPr>
              <a:t>importancia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activa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destinada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fomentar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pleno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productivo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libremente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elegido</a:t>
            </a:r>
            <a:r>
              <a:rPr lang="en-US" sz="800" dirty="0" smtClean="0">
                <a:solidFill>
                  <a:srgbClr val="000000"/>
                </a:solidFill>
              </a:rPr>
              <a:t>. Uno de los </a:t>
            </a:r>
            <a:r>
              <a:rPr lang="en-US" sz="800" dirty="0" err="1" smtClean="0">
                <a:solidFill>
                  <a:srgbClr val="000000"/>
                </a:solidFill>
              </a:rPr>
              <a:t>objetivos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haya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busquen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. La </a:t>
            </a:r>
            <a:r>
              <a:rPr lang="en-US" sz="800" dirty="0" err="1" smtClean="0">
                <a:solidFill>
                  <a:srgbClr val="000000"/>
                </a:solidFill>
              </a:rPr>
              <a:t>observación</a:t>
            </a:r>
            <a:r>
              <a:rPr lang="en-US" sz="800" dirty="0" smtClean="0">
                <a:solidFill>
                  <a:srgbClr val="000000"/>
                </a:solidFill>
              </a:rPr>
              <a:t> general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refiere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necesidad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ofrecer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especializados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ayudar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apoyar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personas con el fin de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puedan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identificar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encontrar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empleos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Accesible</a:t>
            </a:r>
            <a:r>
              <a:rPr lang="en-US" sz="800" dirty="0" smtClean="0">
                <a:solidFill>
                  <a:srgbClr val="000000"/>
                </a:solidFill>
              </a:rPr>
              <a:t> - El </a:t>
            </a:r>
            <a:r>
              <a:rPr lang="en-US" sz="800" dirty="0" err="1" smtClean="0">
                <a:solidFill>
                  <a:srgbClr val="000000"/>
                </a:solidFill>
              </a:rPr>
              <a:t>comentario</a:t>
            </a:r>
            <a:r>
              <a:rPr lang="en-US" sz="800" dirty="0" smtClean="0">
                <a:solidFill>
                  <a:srgbClr val="000000"/>
                </a:solidFill>
              </a:rPr>
              <a:t> general se </a:t>
            </a:r>
            <a:r>
              <a:rPr lang="en-US" sz="800" dirty="0" err="1" smtClean="0">
                <a:solidFill>
                  <a:srgbClr val="000000"/>
                </a:solidFill>
              </a:rPr>
              <a:t>refiere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de la OIT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ocupación</a:t>
            </a:r>
            <a:r>
              <a:rPr lang="en-US" sz="800" dirty="0" smtClean="0">
                <a:solidFill>
                  <a:srgbClr val="000000"/>
                </a:solidFill>
              </a:rPr>
              <a:t>), 1958 (</a:t>
            </a:r>
            <a:r>
              <a:rPr lang="en-US" sz="800" dirty="0" err="1" smtClean="0">
                <a:solidFill>
                  <a:srgbClr val="000000"/>
                </a:solidFill>
              </a:rPr>
              <a:t>núm</a:t>
            </a:r>
            <a:r>
              <a:rPr lang="en-US" sz="800" dirty="0" smtClean="0">
                <a:solidFill>
                  <a:srgbClr val="000000"/>
                </a:solidFill>
              </a:rPr>
              <a:t>. 111), en particular la </a:t>
            </a:r>
            <a:r>
              <a:rPr lang="en-US" sz="800" dirty="0" err="1" smtClean="0">
                <a:solidFill>
                  <a:srgbClr val="000000"/>
                </a:solidFill>
              </a:rPr>
              <a:t>obligación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ratificar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Estados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formular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aplicar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promover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igualdad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oportunidades</a:t>
            </a:r>
            <a:r>
              <a:rPr lang="en-US" sz="800" dirty="0" smtClean="0">
                <a:solidFill>
                  <a:srgbClr val="000000"/>
                </a:solidFill>
              </a:rPr>
              <a:t> y de </a:t>
            </a:r>
            <a:r>
              <a:rPr lang="en-US" sz="800" dirty="0" err="1" smtClean="0">
                <a:solidFill>
                  <a:srgbClr val="000000"/>
                </a:solidFill>
              </a:rPr>
              <a:t>trato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materia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ocupación</a:t>
            </a:r>
            <a:r>
              <a:rPr lang="en-US" sz="800" dirty="0" smtClean="0">
                <a:solidFill>
                  <a:srgbClr val="000000"/>
                </a:solidFill>
              </a:rPr>
              <a:t> con el fin de </a:t>
            </a:r>
            <a:r>
              <a:rPr lang="en-US" sz="800" dirty="0" err="1" smtClean="0">
                <a:solidFill>
                  <a:srgbClr val="000000"/>
                </a:solidFill>
              </a:rPr>
              <a:t>eliminar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cualquier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este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respecto</a:t>
            </a:r>
            <a:r>
              <a:rPr lang="en-US" sz="800" dirty="0" smtClean="0">
                <a:solidFill>
                  <a:srgbClr val="000000"/>
                </a:solidFill>
              </a:rPr>
              <a:t>. La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enumera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siete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motivos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 - </a:t>
            </a:r>
            <a:r>
              <a:rPr lang="en-US" sz="800" dirty="0" err="1" smtClean="0">
                <a:solidFill>
                  <a:srgbClr val="000000"/>
                </a:solidFill>
              </a:rPr>
              <a:t>raza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sexo</a:t>
            </a:r>
            <a:r>
              <a:rPr lang="en-US" sz="800" dirty="0" smtClean="0">
                <a:solidFill>
                  <a:srgbClr val="000000"/>
                </a:solidFill>
              </a:rPr>
              <a:t>, color, </a:t>
            </a:r>
            <a:r>
              <a:rPr lang="en-US" sz="800" dirty="0" err="1" smtClean="0">
                <a:solidFill>
                  <a:srgbClr val="000000"/>
                </a:solidFill>
              </a:rPr>
              <a:t>religión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ascendencia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origen</a:t>
            </a:r>
            <a:r>
              <a:rPr lang="en-US" sz="800" dirty="0" smtClean="0">
                <a:solidFill>
                  <a:srgbClr val="000000"/>
                </a:solidFill>
              </a:rPr>
              <a:t> social, </a:t>
            </a:r>
            <a:r>
              <a:rPr lang="en-US" sz="800" dirty="0" err="1" smtClean="0">
                <a:solidFill>
                  <a:srgbClr val="000000"/>
                </a:solidFill>
              </a:rPr>
              <a:t>opinión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- </a:t>
            </a:r>
            <a:r>
              <a:rPr lang="en-US" sz="800" dirty="0" err="1" smtClean="0">
                <a:solidFill>
                  <a:srgbClr val="000000"/>
                </a:solidFill>
              </a:rPr>
              <a:t>pero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prevé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adición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motivos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prohibidos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Estados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muchos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añadido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estatus</a:t>
            </a:r>
            <a:r>
              <a:rPr lang="en-US" sz="800" dirty="0" smtClean="0">
                <a:solidFill>
                  <a:srgbClr val="000000"/>
                </a:solidFill>
              </a:rPr>
              <a:t> de VIH, </a:t>
            </a:r>
            <a:r>
              <a:rPr lang="en-US" sz="800" dirty="0" err="1" smtClean="0">
                <a:solidFill>
                  <a:srgbClr val="000000"/>
                </a:solidFill>
              </a:rPr>
              <a:t>orientación</a:t>
            </a:r>
            <a:r>
              <a:rPr lang="en-US" sz="800" dirty="0" smtClean="0">
                <a:solidFill>
                  <a:srgbClr val="000000"/>
                </a:solidFill>
              </a:rPr>
              <a:t> sexual, </a:t>
            </a:r>
            <a:r>
              <a:rPr lang="en-US" sz="800" dirty="0" err="1" smtClean="0">
                <a:solidFill>
                  <a:srgbClr val="000000"/>
                </a:solidFill>
              </a:rPr>
              <a:t>edad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discapacidad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etc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ha </a:t>
            </a:r>
            <a:r>
              <a:rPr lang="en-US" sz="800" dirty="0" err="1" smtClean="0">
                <a:solidFill>
                  <a:srgbClr val="000000"/>
                </a:solidFill>
              </a:rPr>
              <a:t>sido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ratificada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169 </a:t>
            </a:r>
            <a:r>
              <a:rPr lang="en-US" sz="800" dirty="0" err="1" smtClean="0">
                <a:solidFill>
                  <a:srgbClr val="000000"/>
                </a:solidFill>
              </a:rPr>
              <a:t>países</a:t>
            </a:r>
            <a:r>
              <a:rPr lang="en-US" sz="800" dirty="0" smtClean="0">
                <a:solidFill>
                  <a:srgbClr val="000000"/>
                </a:solidFill>
              </a:rPr>
              <a:t>, lo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le </a:t>
            </a:r>
            <a:r>
              <a:rPr lang="en-US" sz="800" dirty="0" err="1" smtClean="0">
                <a:solidFill>
                  <a:srgbClr val="000000"/>
                </a:solidFill>
              </a:rPr>
              <a:t>proporciona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considerable </a:t>
            </a:r>
            <a:r>
              <a:rPr lang="en-US" sz="800" dirty="0" err="1" smtClean="0">
                <a:solidFill>
                  <a:srgbClr val="000000"/>
                </a:solidFill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recomendaciones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través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órganos</a:t>
            </a:r>
            <a:r>
              <a:rPr lang="en-US" sz="800" dirty="0" smtClean="0">
                <a:solidFill>
                  <a:srgbClr val="000000"/>
                </a:solidFill>
              </a:rPr>
              <a:t> de control.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8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Aceptabilidad</a:t>
            </a:r>
            <a:r>
              <a:rPr lang="en-US" sz="800" dirty="0" smtClean="0">
                <a:solidFill>
                  <a:srgbClr val="000000"/>
                </a:solidFill>
              </a:rPr>
              <a:t> - </a:t>
            </a:r>
            <a:r>
              <a:rPr lang="en-US" sz="800" dirty="0" err="1" smtClean="0">
                <a:solidFill>
                  <a:srgbClr val="000000"/>
                </a:solidFill>
              </a:rPr>
              <a:t>Convención</a:t>
            </a:r>
            <a:r>
              <a:rPr lang="en-US" sz="800" dirty="0" smtClean="0">
                <a:solidFill>
                  <a:srgbClr val="000000"/>
                </a:solidFill>
              </a:rPr>
              <a:t> N º 122 </a:t>
            </a:r>
            <a:r>
              <a:rPr lang="en-US" sz="800" dirty="0" err="1" smtClean="0">
                <a:solidFill>
                  <a:srgbClr val="000000"/>
                </a:solidFill>
              </a:rPr>
              <a:t>dispone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tener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objetivo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existencia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libertad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elección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empleo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todas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posibilidades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trabajador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tener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a, y </a:t>
            </a:r>
            <a:r>
              <a:rPr lang="en-US" sz="800" dirty="0" err="1" smtClean="0">
                <a:solidFill>
                  <a:srgbClr val="000000"/>
                </a:solidFill>
              </a:rPr>
              <a:t>uso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habilidades</a:t>
            </a:r>
            <a:r>
              <a:rPr lang="en-US" sz="800" dirty="0" smtClean="0">
                <a:solidFill>
                  <a:srgbClr val="000000"/>
                </a:solidFill>
              </a:rPr>
              <a:t> y dotes en un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él</a:t>
            </a:r>
            <a:r>
              <a:rPr lang="en-US" sz="800" dirty="0" smtClean="0">
                <a:solidFill>
                  <a:srgbClr val="000000"/>
                </a:solidFill>
              </a:rPr>
              <a:t> o </a:t>
            </a:r>
            <a:r>
              <a:rPr lang="en-US" sz="800" dirty="0" err="1" smtClean="0">
                <a:solidFill>
                  <a:srgbClr val="000000"/>
                </a:solidFill>
              </a:rPr>
              <a:t>ella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muy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adecuado</a:t>
            </a:r>
            <a:r>
              <a:rPr lang="en-US" sz="800" dirty="0" smtClean="0">
                <a:solidFill>
                  <a:srgbClr val="000000"/>
                </a:solidFill>
              </a:rPr>
              <a:t>, sin </a:t>
            </a:r>
            <a:r>
              <a:rPr lang="en-US" sz="800" dirty="0" err="1" smtClean="0">
                <a:solidFill>
                  <a:srgbClr val="000000"/>
                </a:solidFill>
              </a:rPr>
              <a:t>distinción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raza</a:t>
            </a:r>
            <a:r>
              <a:rPr lang="en-US" sz="800" dirty="0" smtClean="0">
                <a:solidFill>
                  <a:srgbClr val="000000"/>
                </a:solidFill>
              </a:rPr>
              <a:t>, color, </a:t>
            </a:r>
            <a:r>
              <a:rPr lang="en-US" sz="800" dirty="0" err="1" smtClean="0">
                <a:solidFill>
                  <a:srgbClr val="000000"/>
                </a:solidFill>
              </a:rPr>
              <a:t>sexo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religión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opinión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ascendencia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 u </a:t>
            </a:r>
            <a:r>
              <a:rPr lang="en-US" sz="800" dirty="0" err="1" smtClean="0">
                <a:solidFill>
                  <a:srgbClr val="000000"/>
                </a:solidFill>
              </a:rPr>
              <a:t>origen</a:t>
            </a:r>
            <a:r>
              <a:rPr lang="en-US" sz="800" dirty="0" smtClean="0">
                <a:solidFill>
                  <a:srgbClr val="000000"/>
                </a:solidFill>
              </a:rPr>
              <a:t> social. La </a:t>
            </a:r>
            <a:r>
              <a:rPr lang="en-US" sz="800" dirty="0" err="1" smtClean="0">
                <a:solidFill>
                  <a:srgbClr val="000000"/>
                </a:solidFill>
              </a:rPr>
              <a:t>observación</a:t>
            </a:r>
            <a:r>
              <a:rPr lang="en-US" sz="800" dirty="0" smtClean="0">
                <a:solidFill>
                  <a:srgbClr val="000000"/>
                </a:solidFill>
              </a:rPr>
              <a:t> general se </a:t>
            </a:r>
            <a:r>
              <a:rPr lang="en-US" sz="800" dirty="0" err="1" smtClean="0">
                <a:solidFill>
                  <a:srgbClr val="000000"/>
                </a:solidFill>
              </a:rPr>
              <a:t>refiere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libertad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elegir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aceptar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trabajo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endParaRPr lang="en-US" sz="8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eaLnBrk="0" hangingPunct="0">
              <a:buSzPct val="100000"/>
            </a:pPr>
            <a:fld id="{430FC6CD-63D8-4C38-B126-00D667B5E18B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 algn="r" eaLnBrk="0" hangingPunct="0">
                <a:buSzPct val="100000"/>
              </a:pPr>
              <a:t>23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44824" y="107504"/>
            <a:ext cx="2862064" cy="214654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48680" y="2483768"/>
            <a:ext cx="5486400" cy="590465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050" dirty="0" smtClean="0">
                <a:solidFill>
                  <a:srgbClr val="000000"/>
                </a:solidFill>
              </a:rPr>
              <a:t>DIAPOSITIVA</a:t>
            </a:r>
            <a:r>
              <a:rPr lang="en-US" sz="1050" baseline="0" dirty="0" smtClean="0">
                <a:solidFill>
                  <a:srgbClr val="000000"/>
                </a:solidFill>
              </a:rPr>
              <a:t> ESCONDIDA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050" baseline="0" dirty="0" err="1" smtClean="0">
                <a:solidFill>
                  <a:srgbClr val="000000"/>
                </a:solidFill>
              </a:rPr>
              <a:t>Estas</a:t>
            </a:r>
            <a:r>
              <a:rPr lang="en-US" sz="1050" baseline="0" dirty="0" smtClean="0">
                <a:solidFill>
                  <a:srgbClr val="000000"/>
                </a:solidFill>
              </a:rPr>
              <a:t> </a:t>
            </a:r>
            <a:r>
              <a:rPr lang="en-US" sz="1050" baseline="0" dirty="0" err="1" smtClean="0">
                <a:solidFill>
                  <a:srgbClr val="000000"/>
                </a:solidFill>
              </a:rPr>
              <a:t>notas</a:t>
            </a:r>
            <a:r>
              <a:rPr lang="en-US" sz="1050" baseline="0" dirty="0" smtClean="0">
                <a:solidFill>
                  <a:srgbClr val="000000"/>
                </a:solidFill>
              </a:rPr>
              <a:t> son la </a:t>
            </a:r>
            <a:r>
              <a:rPr lang="en-US" sz="1050" baseline="0" dirty="0" err="1" smtClean="0">
                <a:solidFill>
                  <a:srgbClr val="000000"/>
                </a:solidFill>
              </a:rPr>
              <a:t>continuacion</a:t>
            </a:r>
            <a:r>
              <a:rPr lang="en-US" sz="1050" baseline="0" dirty="0" smtClean="0">
                <a:solidFill>
                  <a:srgbClr val="000000"/>
                </a:solidFill>
              </a:rPr>
              <a:t> de </a:t>
            </a:r>
            <a:r>
              <a:rPr lang="en-US" sz="1050" baseline="0" dirty="0" err="1" smtClean="0">
                <a:solidFill>
                  <a:srgbClr val="000000"/>
                </a:solidFill>
              </a:rPr>
              <a:t>las</a:t>
            </a:r>
            <a:r>
              <a:rPr lang="en-US" sz="1050" baseline="0" dirty="0" smtClean="0">
                <a:solidFill>
                  <a:srgbClr val="000000"/>
                </a:solidFill>
              </a:rPr>
              <a:t> </a:t>
            </a:r>
            <a:r>
              <a:rPr lang="en-US" sz="1050" baseline="0" dirty="0" err="1" smtClean="0">
                <a:solidFill>
                  <a:srgbClr val="000000"/>
                </a:solidFill>
              </a:rPr>
              <a:t>notas</a:t>
            </a:r>
            <a:r>
              <a:rPr lang="en-US" sz="1050" baseline="0" dirty="0" smtClean="0">
                <a:solidFill>
                  <a:srgbClr val="000000"/>
                </a:solidFill>
              </a:rPr>
              <a:t> de la </a:t>
            </a:r>
            <a:r>
              <a:rPr lang="en-US" sz="1050" baseline="0" dirty="0" err="1" smtClean="0">
                <a:solidFill>
                  <a:srgbClr val="000000"/>
                </a:solidFill>
              </a:rPr>
              <a:t>diapositiva</a:t>
            </a:r>
            <a:r>
              <a:rPr lang="en-US" sz="1050" baseline="0" dirty="0" smtClean="0">
                <a:solidFill>
                  <a:srgbClr val="000000"/>
                </a:solidFill>
              </a:rPr>
              <a:t> anterior</a:t>
            </a: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1050" dirty="0" err="1" smtClean="0">
                <a:solidFill>
                  <a:srgbClr val="000000"/>
                </a:solidFill>
              </a:rPr>
              <a:t>Calidad</a:t>
            </a:r>
            <a:r>
              <a:rPr lang="en-US" sz="1050" dirty="0" smtClean="0">
                <a:solidFill>
                  <a:srgbClr val="000000"/>
                </a:solidFill>
              </a:rPr>
              <a:t> - El </a:t>
            </a:r>
            <a:r>
              <a:rPr lang="en-US" sz="1050" dirty="0" err="1" smtClean="0">
                <a:solidFill>
                  <a:srgbClr val="000000"/>
                </a:solidFill>
              </a:rPr>
              <a:t>término</a:t>
            </a:r>
            <a:r>
              <a:rPr lang="en-US" sz="1050" dirty="0" smtClean="0">
                <a:solidFill>
                  <a:srgbClr val="000000"/>
                </a:solidFill>
              </a:rPr>
              <a:t> "</a:t>
            </a:r>
            <a:r>
              <a:rPr lang="en-US" sz="1050" dirty="0" err="1" smtClean="0">
                <a:solidFill>
                  <a:srgbClr val="000000"/>
                </a:solidFill>
              </a:rPr>
              <a:t>decente</a:t>
            </a:r>
            <a:r>
              <a:rPr lang="en-US" sz="1050" dirty="0" smtClean="0">
                <a:solidFill>
                  <a:srgbClr val="000000"/>
                </a:solidFill>
              </a:rPr>
              <a:t>" el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deja</a:t>
            </a:r>
            <a:r>
              <a:rPr lang="en-US" sz="1050" dirty="0" smtClean="0">
                <a:solidFill>
                  <a:srgbClr val="000000"/>
                </a:solidFill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</a:rPr>
              <a:t>claro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no </a:t>
            </a:r>
            <a:r>
              <a:rPr lang="en-US" sz="1050" dirty="0" err="1" smtClean="0">
                <a:solidFill>
                  <a:srgbClr val="000000"/>
                </a:solidFill>
              </a:rPr>
              <a:t>cualquier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tipo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aceptable</a:t>
            </a:r>
            <a:r>
              <a:rPr lang="en-US" sz="1050" dirty="0" smtClean="0">
                <a:solidFill>
                  <a:srgbClr val="000000"/>
                </a:solidFill>
              </a:rPr>
              <a:t> - </a:t>
            </a:r>
            <a:r>
              <a:rPr lang="en-US" sz="1050" dirty="0" err="1" smtClean="0">
                <a:solidFill>
                  <a:srgbClr val="000000"/>
                </a:solidFill>
              </a:rPr>
              <a:t>como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requisito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previo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debe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haber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respeto</a:t>
            </a:r>
            <a:r>
              <a:rPr lang="en-US" sz="1050" dirty="0" smtClean="0">
                <a:solidFill>
                  <a:srgbClr val="000000"/>
                </a:solidFill>
              </a:rPr>
              <a:t> a los </a:t>
            </a:r>
            <a:r>
              <a:rPr lang="en-US" sz="1050" dirty="0" err="1" smtClean="0">
                <a:solidFill>
                  <a:srgbClr val="000000"/>
                </a:solidFill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fundamentales</a:t>
            </a:r>
            <a:r>
              <a:rPr lang="en-US" sz="1050" dirty="0" smtClean="0">
                <a:solidFill>
                  <a:srgbClr val="000000"/>
                </a:solidFill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 (no hay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forzoso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prohibición</a:t>
            </a:r>
            <a:r>
              <a:rPr lang="en-US" sz="1050" dirty="0" smtClean="0">
                <a:solidFill>
                  <a:srgbClr val="000000"/>
                </a:solidFill>
              </a:rPr>
              <a:t> del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infantil</a:t>
            </a:r>
            <a:r>
              <a:rPr lang="en-US" sz="1050" dirty="0" smtClean="0">
                <a:solidFill>
                  <a:srgbClr val="000000"/>
                </a:solidFill>
              </a:rPr>
              <a:t>, no </a:t>
            </a:r>
            <a:r>
              <a:rPr lang="en-US" sz="1050" dirty="0" err="1" smtClean="0">
                <a:solidFill>
                  <a:srgbClr val="000000"/>
                </a:solidFill>
              </a:rPr>
              <a:t>discriminación</a:t>
            </a:r>
            <a:r>
              <a:rPr lang="en-US" sz="1050" dirty="0" smtClean="0">
                <a:solidFill>
                  <a:srgbClr val="000000"/>
                </a:solidFill>
              </a:rPr>
              <a:t>, la </a:t>
            </a:r>
            <a:r>
              <a:rPr lang="en-US" sz="1050" dirty="0" err="1" smtClean="0">
                <a:solidFill>
                  <a:srgbClr val="000000"/>
                </a:solidFill>
              </a:rPr>
              <a:t>libertad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asociación</a:t>
            </a:r>
            <a:r>
              <a:rPr lang="en-US" sz="1050" dirty="0" smtClean="0">
                <a:solidFill>
                  <a:srgbClr val="000000"/>
                </a:solidFill>
              </a:rPr>
              <a:t>).  La </a:t>
            </a:r>
            <a:r>
              <a:rPr lang="en-US" sz="1050" dirty="0" err="1" smtClean="0">
                <a:solidFill>
                  <a:srgbClr val="000000"/>
                </a:solidFill>
              </a:rPr>
              <a:t>observación</a:t>
            </a:r>
            <a:r>
              <a:rPr lang="en-US" sz="1050" dirty="0" smtClean="0">
                <a:solidFill>
                  <a:srgbClr val="000000"/>
                </a:solidFill>
              </a:rPr>
              <a:t> general </a:t>
            </a:r>
            <a:r>
              <a:rPr lang="en-US" sz="1050" dirty="0" err="1" smtClean="0">
                <a:solidFill>
                  <a:srgbClr val="000000"/>
                </a:solidFill>
              </a:rPr>
              <a:t>también</a:t>
            </a:r>
            <a:r>
              <a:rPr lang="en-US" sz="1050" dirty="0" smtClean="0">
                <a:solidFill>
                  <a:srgbClr val="000000"/>
                </a:solidFill>
              </a:rPr>
              <a:t> se </a:t>
            </a:r>
            <a:r>
              <a:rPr lang="en-US" sz="1050" dirty="0" err="1" smtClean="0">
                <a:solidFill>
                  <a:srgbClr val="000000"/>
                </a:solidFill>
              </a:rPr>
              <a:t>refiere</a:t>
            </a:r>
            <a:r>
              <a:rPr lang="en-US" sz="1050" dirty="0" smtClean="0">
                <a:solidFill>
                  <a:srgbClr val="000000"/>
                </a:solidFill>
              </a:rPr>
              <a:t> al </a:t>
            </a:r>
            <a:r>
              <a:rPr lang="en-US" sz="1050" dirty="0" err="1" smtClean="0">
                <a:solidFill>
                  <a:srgbClr val="000000"/>
                </a:solidFill>
              </a:rPr>
              <a:t>derecho</a:t>
            </a:r>
            <a:r>
              <a:rPr lang="en-US" sz="1050" dirty="0" smtClean="0">
                <a:solidFill>
                  <a:srgbClr val="000000"/>
                </a:solidFill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 a </a:t>
            </a:r>
            <a:r>
              <a:rPr lang="en-US" sz="1050" dirty="0" err="1" smtClean="0">
                <a:solidFill>
                  <a:srgbClr val="000000"/>
                </a:solidFill>
              </a:rPr>
              <a:t>condiciones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equitativas</a:t>
            </a:r>
            <a:r>
              <a:rPr lang="en-US" sz="1050" dirty="0" smtClean="0">
                <a:solidFill>
                  <a:srgbClr val="000000"/>
                </a:solidFill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</a:rPr>
              <a:t>satisfactorias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, en particular, a </a:t>
            </a:r>
            <a:r>
              <a:rPr lang="en-US" sz="1050" dirty="0" err="1" smtClean="0">
                <a:solidFill>
                  <a:srgbClr val="000000"/>
                </a:solidFill>
              </a:rPr>
              <a:t>condiciones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seguras</a:t>
            </a:r>
            <a:r>
              <a:rPr lang="en-US" sz="1050" dirty="0" smtClean="0">
                <a:solidFill>
                  <a:srgbClr val="000000"/>
                </a:solidFill>
              </a:rPr>
              <a:t>, el </a:t>
            </a:r>
            <a:r>
              <a:rPr lang="en-US" sz="1050" dirty="0" err="1" smtClean="0">
                <a:solidFill>
                  <a:srgbClr val="000000"/>
                </a:solidFill>
              </a:rPr>
              <a:t>derecho</a:t>
            </a:r>
            <a:r>
              <a:rPr lang="en-US" sz="1050" dirty="0" smtClean="0">
                <a:solidFill>
                  <a:srgbClr val="000000"/>
                </a:solidFill>
              </a:rPr>
              <a:t> a </a:t>
            </a:r>
            <a:r>
              <a:rPr lang="en-US" sz="1050" dirty="0" err="1" smtClean="0">
                <a:solidFill>
                  <a:srgbClr val="000000"/>
                </a:solidFill>
              </a:rPr>
              <a:t>formar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sindicatos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etc</a:t>
            </a: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050" dirty="0" smtClean="0">
                <a:solidFill>
                  <a:srgbClr val="000000"/>
                </a:solidFill>
              </a:rPr>
              <a:t>El </a:t>
            </a:r>
            <a:r>
              <a:rPr lang="en-US" sz="1050" dirty="0" err="1" smtClean="0">
                <a:solidFill>
                  <a:srgbClr val="000000"/>
                </a:solidFill>
              </a:rPr>
              <a:t>programa</a:t>
            </a:r>
            <a:r>
              <a:rPr lang="en-US" sz="1050" dirty="0" smtClean="0">
                <a:solidFill>
                  <a:srgbClr val="000000"/>
                </a:solidFill>
              </a:rPr>
              <a:t> de la OIT de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decente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tiene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cuatro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elementos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pueden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ser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útiles</a:t>
            </a:r>
            <a:r>
              <a:rPr lang="en-US" sz="1050" dirty="0" smtClean="0">
                <a:solidFill>
                  <a:srgbClr val="000000"/>
                </a:solidFill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</a:rPr>
              <a:t>este</a:t>
            </a:r>
            <a:r>
              <a:rPr lang="en-US" sz="1050" dirty="0" smtClean="0">
                <a:solidFill>
                  <a:srgbClr val="000000"/>
                </a:solidFill>
              </a:rPr>
              <a:t> debate:</a:t>
            </a:r>
          </a:p>
          <a:p>
            <a:pPr>
              <a:lnSpc>
                <a:spcPct val="90000"/>
              </a:lnSpc>
            </a:pPr>
            <a:r>
              <a:rPr lang="en-US" sz="1050" b="1" dirty="0" err="1" smtClean="0">
                <a:solidFill>
                  <a:srgbClr val="000000"/>
                </a:solidFill>
              </a:rPr>
              <a:t>Creación</a:t>
            </a:r>
            <a:r>
              <a:rPr lang="en-US" sz="1050" b="1" dirty="0" smtClean="0">
                <a:solidFill>
                  <a:srgbClr val="000000"/>
                </a:solidFill>
              </a:rPr>
              <a:t> de </a:t>
            </a:r>
            <a:r>
              <a:rPr lang="en-US" sz="1050" b="1" dirty="0" err="1" smtClean="0">
                <a:solidFill>
                  <a:srgbClr val="000000"/>
                </a:solidFill>
              </a:rPr>
              <a:t>Trabajo</a:t>
            </a:r>
            <a:r>
              <a:rPr lang="en-US" sz="1050" b="1" dirty="0" smtClean="0">
                <a:solidFill>
                  <a:srgbClr val="000000"/>
                </a:solidFill>
              </a:rPr>
              <a:t> - </a:t>
            </a:r>
            <a:r>
              <a:rPr lang="en-US" sz="1050" dirty="0" err="1" smtClean="0">
                <a:solidFill>
                  <a:srgbClr val="000000"/>
                </a:solidFill>
              </a:rPr>
              <a:t>una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economía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genere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oportunidades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para</a:t>
            </a:r>
            <a:r>
              <a:rPr lang="en-US" sz="1050" dirty="0" smtClean="0">
                <a:solidFill>
                  <a:srgbClr val="000000"/>
                </a:solidFill>
              </a:rPr>
              <a:t> la </a:t>
            </a:r>
            <a:r>
              <a:rPr lang="en-US" sz="1050" dirty="0" err="1" smtClean="0">
                <a:solidFill>
                  <a:srgbClr val="000000"/>
                </a:solidFill>
              </a:rPr>
              <a:t>inversión</a:t>
            </a:r>
            <a:r>
              <a:rPr lang="en-US" sz="1050" dirty="0" smtClean="0">
                <a:solidFill>
                  <a:srgbClr val="000000"/>
                </a:solidFill>
              </a:rPr>
              <a:t>, la </a:t>
            </a:r>
            <a:r>
              <a:rPr lang="en-US" sz="1050" dirty="0" err="1" smtClean="0">
                <a:solidFill>
                  <a:srgbClr val="000000"/>
                </a:solidFill>
              </a:rPr>
              <a:t>iniciativa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empresarial</a:t>
            </a:r>
            <a:r>
              <a:rPr lang="en-US" sz="1050" dirty="0" smtClean="0">
                <a:solidFill>
                  <a:srgbClr val="000000"/>
                </a:solidFill>
              </a:rPr>
              <a:t>, el </a:t>
            </a:r>
            <a:r>
              <a:rPr lang="en-US" sz="1050" dirty="0" err="1" smtClean="0">
                <a:solidFill>
                  <a:srgbClr val="000000"/>
                </a:solidFill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competencias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creación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empleo</a:t>
            </a:r>
            <a:r>
              <a:rPr lang="en-US" sz="1050" dirty="0" smtClean="0">
                <a:solidFill>
                  <a:srgbClr val="000000"/>
                </a:solidFill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</a:rPr>
              <a:t>medios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vida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sostenibles</a:t>
            </a:r>
            <a:r>
              <a:rPr lang="en-US" sz="105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1050" b="1" dirty="0" err="1" smtClean="0">
                <a:solidFill>
                  <a:srgbClr val="000000"/>
                </a:solidFill>
              </a:rPr>
              <a:t>Garantizar</a:t>
            </a:r>
            <a:r>
              <a:rPr lang="en-US" sz="1050" b="1" dirty="0" smtClean="0">
                <a:solidFill>
                  <a:srgbClr val="000000"/>
                </a:solidFill>
              </a:rPr>
              <a:t> los </a:t>
            </a:r>
            <a:r>
              <a:rPr lang="en-US" sz="1050" b="1" dirty="0" err="1" smtClean="0">
                <a:solidFill>
                  <a:srgbClr val="000000"/>
                </a:solidFill>
              </a:rPr>
              <a:t>derechos</a:t>
            </a:r>
            <a:r>
              <a:rPr lang="en-US" sz="1050" b="1" dirty="0" smtClean="0">
                <a:solidFill>
                  <a:srgbClr val="000000"/>
                </a:solidFill>
              </a:rPr>
              <a:t> en el </a:t>
            </a:r>
            <a:r>
              <a:rPr lang="en-US" sz="1050" b="1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- </a:t>
            </a:r>
            <a:r>
              <a:rPr lang="en-US" sz="1050" dirty="0" err="1" smtClean="0">
                <a:solidFill>
                  <a:srgbClr val="000000"/>
                </a:solidFill>
              </a:rPr>
              <a:t>para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obtener</a:t>
            </a:r>
            <a:r>
              <a:rPr lang="en-US" sz="1050" dirty="0" smtClean="0">
                <a:solidFill>
                  <a:srgbClr val="000000"/>
                </a:solidFill>
              </a:rPr>
              <a:t> el </a:t>
            </a:r>
            <a:r>
              <a:rPr lang="en-US" sz="1050" dirty="0" err="1" smtClean="0">
                <a:solidFill>
                  <a:srgbClr val="000000"/>
                </a:solidFill>
              </a:rPr>
              <a:t>reconocimiento</a:t>
            </a:r>
            <a:r>
              <a:rPr lang="en-US" sz="1050" dirty="0" smtClean="0">
                <a:solidFill>
                  <a:srgbClr val="000000"/>
                </a:solidFill>
              </a:rPr>
              <a:t> y el </a:t>
            </a:r>
            <a:r>
              <a:rPr lang="en-US" sz="1050" dirty="0" err="1" smtClean="0">
                <a:solidFill>
                  <a:srgbClr val="000000"/>
                </a:solidFill>
              </a:rPr>
              <a:t>respeto</a:t>
            </a:r>
            <a:r>
              <a:rPr lang="en-US" sz="1050" dirty="0" smtClean="0">
                <a:solidFill>
                  <a:srgbClr val="000000"/>
                </a:solidFill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. </a:t>
            </a:r>
            <a:r>
              <a:rPr lang="en-US" sz="1050" dirty="0" err="1" smtClean="0">
                <a:solidFill>
                  <a:srgbClr val="000000"/>
                </a:solidFill>
              </a:rPr>
              <a:t>Todos</a:t>
            </a:r>
            <a:r>
              <a:rPr lang="en-US" sz="1050" dirty="0" smtClean="0">
                <a:solidFill>
                  <a:srgbClr val="000000"/>
                </a:solidFill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, y en particular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desfavorecidos</a:t>
            </a:r>
            <a:r>
              <a:rPr lang="en-US" sz="1050" dirty="0" smtClean="0">
                <a:solidFill>
                  <a:srgbClr val="000000"/>
                </a:solidFill>
              </a:rPr>
              <a:t> o </a:t>
            </a:r>
            <a:r>
              <a:rPr lang="en-US" sz="1050" dirty="0" err="1" smtClean="0">
                <a:solidFill>
                  <a:srgbClr val="000000"/>
                </a:solidFill>
              </a:rPr>
              <a:t>pobres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precisan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representación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participación</a:t>
            </a:r>
            <a:r>
              <a:rPr lang="en-US" sz="1050" dirty="0" smtClean="0">
                <a:solidFill>
                  <a:srgbClr val="000000"/>
                </a:solidFill>
              </a:rPr>
              <a:t>, y </a:t>
            </a:r>
            <a:r>
              <a:rPr lang="en-US" sz="1050" dirty="0" err="1" smtClean="0">
                <a:solidFill>
                  <a:srgbClr val="000000"/>
                </a:solidFill>
              </a:rPr>
              <a:t>leyes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trabajen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para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sus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intereses</a:t>
            </a:r>
            <a:r>
              <a:rPr lang="en-US" sz="105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1050" b="1" dirty="0" smtClean="0">
                <a:solidFill>
                  <a:srgbClr val="000000"/>
                </a:solidFill>
              </a:rPr>
              <a:t>Extender la </a:t>
            </a:r>
            <a:r>
              <a:rPr lang="en-US" sz="1050" b="1" dirty="0" err="1" smtClean="0">
                <a:solidFill>
                  <a:srgbClr val="000000"/>
                </a:solidFill>
              </a:rPr>
              <a:t>protección</a:t>
            </a:r>
            <a:r>
              <a:rPr lang="en-US" sz="1050" b="1" dirty="0" smtClean="0">
                <a:solidFill>
                  <a:srgbClr val="000000"/>
                </a:solidFill>
              </a:rPr>
              <a:t> social</a:t>
            </a:r>
            <a:r>
              <a:rPr lang="en-US" sz="1050" dirty="0" smtClean="0">
                <a:solidFill>
                  <a:srgbClr val="000000"/>
                </a:solidFill>
              </a:rPr>
              <a:t> - </a:t>
            </a:r>
            <a:r>
              <a:rPr lang="en-US" sz="1050" dirty="0" err="1" smtClean="0">
                <a:solidFill>
                  <a:srgbClr val="000000"/>
                </a:solidFill>
              </a:rPr>
              <a:t>para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promover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tanto</a:t>
            </a:r>
            <a:r>
              <a:rPr lang="en-US" sz="1050" dirty="0" smtClean="0">
                <a:solidFill>
                  <a:srgbClr val="000000"/>
                </a:solidFill>
              </a:rPr>
              <a:t> la </a:t>
            </a:r>
            <a:r>
              <a:rPr lang="en-US" sz="1050" dirty="0" err="1" smtClean="0">
                <a:solidFill>
                  <a:srgbClr val="000000"/>
                </a:solidFill>
              </a:rPr>
              <a:t>inclusión</a:t>
            </a:r>
            <a:r>
              <a:rPr lang="en-US" sz="1050" dirty="0" smtClean="0">
                <a:solidFill>
                  <a:srgbClr val="000000"/>
                </a:solidFill>
              </a:rPr>
              <a:t> y la </a:t>
            </a:r>
            <a:r>
              <a:rPr lang="en-US" sz="1050" dirty="0" err="1" smtClean="0">
                <a:solidFill>
                  <a:srgbClr val="000000"/>
                </a:solidFill>
              </a:rPr>
              <a:t>productividad</a:t>
            </a:r>
            <a:r>
              <a:rPr lang="en-US" sz="1050" dirty="0" smtClean="0">
                <a:solidFill>
                  <a:srgbClr val="000000"/>
                </a:solidFill>
              </a:rPr>
              <a:t> al </a:t>
            </a:r>
            <a:r>
              <a:rPr lang="en-US" sz="1050" dirty="0" err="1" smtClean="0">
                <a:solidFill>
                  <a:srgbClr val="000000"/>
                </a:solidFill>
              </a:rPr>
              <a:t>garantizar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las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mujeres</a:t>
            </a:r>
            <a:r>
              <a:rPr lang="en-US" sz="1050" dirty="0" smtClean="0">
                <a:solidFill>
                  <a:srgbClr val="000000"/>
                </a:solidFill>
              </a:rPr>
              <a:t> y los hombres </a:t>
            </a:r>
            <a:r>
              <a:rPr lang="en-US" sz="1050" dirty="0" err="1" smtClean="0">
                <a:solidFill>
                  <a:srgbClr val="000000"/>
                </a:solidFill>
              </a:rPr>
              <a:t>disfrutan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las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condiciones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que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sean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seguros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disponer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tiempo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libre</a:t>
            </a:r>
            <a:r>
              <a:rPr lang="en-US" sz="1050" dirty="0" smtClean="0">
                <a:solidFill>
                  <a:srgbClr val="000000"/>
                </a:solidFill>
              </a:rPr>
              <a:t> y el </a:t>
            </a:r>
            <a:r>
              <a:rPr lang="en-US" sz="1050" dirty="0" err="1" smtClean="0">
                <a:solidFill>
                  <a:srgbClr val="000000"/>
                </a:solidFill>
              </a:rPr>
              <a:t>descanso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adecuado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tener</a:t>
            </a:r>
            <a:r>
              <a:rPr lang="en-US" sz="1050" dirty="0" smtClean="0">
                <a:solidFill>
                  <a:srgbClr val="000000"/>
                </a:solidFill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</a:rPr>
              <a:t>cuenta</a:t>
            </a:r>
            <a:r>
              <a:rPr lang="en-US" sz="1050" dirty="0" smtClean="0">
                <a:solidFill>
                  <a:srgbClr val="000000"/>
                </a:solidFill>
              </a:rPr>
              <a:t> la </a:t>
            </a:r>
            <a:r>
              <a:rPr lang="en-US" sz="1050" dirty="0" err="1" smtClean="0">
                <a:solidFill>
                  <a:srgbClr val="000000"/>
                </a:solidFill>
              </a:rPr>
              <a:t>familia</a:t>
            </a:r>
            <a:r>
              <a:rPr lang="en-US" sz="1050" dirty="0" smtClean="0">
                <a:solidFill>
                  <a:srgbClr val="000000"/>
                </a:solidFill>
              </a:rPr>
              <a:t> y los </a:t>
            </a:r>
            <a:r>
              <a:rPr lang="en-US" sz="1050" dirty="0" err="1" smtClean="0">
                <a:solidFill>
                  <a:srgbClr val="000000"/>
                </a:solidFill>
              </a:rPr>
              <a:t>valores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sociales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ofrecer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una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compensación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adecuada</a:t>
            </a:r>
            <a:r>
              <a:rPr lang="en-US" sz="1050" dirty="0" smtClean="0">
                <a:solidFill>
                  <a:srgbClr val="000000"/>
                </a:solidFill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</a:rPr>
              <a:t>caso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pérdida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ingresos</a:t>
            </a:r>
            <a:r>
              <a:rPr lang="en-US" sz="1050" dirty="0" smtClean="0">
                <a:solidFill>
                  <a:srgbClr val="000000"/>
                </a:solidFill>
              </a:rPr>
              <a:t> o la </a:t>
            </a:r>
            <a:r>
              <a:rPr lang="en-US" sz="1050" dirty="0" err="1" smtClean="0">
                <a:solidFill>
                  <a:srgbClr val="000000"/>
                </a:solidFill>
              </a:rPr>
              <a:t>reducción</a:t>
            </a:r>
            <a:r>
              <a:rPr lang="en-US" sz="1050" dirty="0" smtClean="0">
                <a:solidFill>
                  <a:srgbClr val="000000"/>
                </a:solidFill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</a:rPr>
              <a:t>permitir</a:t>
            </a:r>
            <a:r>
              <a:rPr lang="en-US" sz="1050" dirty="0" smtClean="0">
                <a:solidFill>
                  <a:srgbClr val="000000"/>
                </a:solidFill>
              </a:rPr>
              <a:t> el </a:t>
            </a:r>
            <a:r>
              <a:rPr lang="en-US" sz="1050" dirty="0" err="1" smtClean="0">
                <a:solidFill>
                  <a:srgbClr val="000000"/>
                </a:solidFill>
              </a:rPr>
              <a:t>acceso</a:t>
            </a:r>
            <a:r>
              <a:rPr lang="en-US" sz="1050" dirty="0" smtClean="0">
                <a:solidFill>
                  <a:srgbClr val="000000"/>
                </a:solidFill>
              </a:rPr>
              <a:t> a la </a:t>
            </a:r>
            <a:r>
              <a:rPr lang="en-US" sz="1050" dirty="0" err="1" smtClean="0">
                <a:solidFill>
                  <a:srgbClr val="000000"/>
                </a:solidFill>
              </a:rPr>
              <a:t>asistencia</a:t>
            </a:r>
            <a:r>
              <a:rPr lang="en-US" sz="1050" dirty="0" smtClean="0">
                <a:solidFill>
                  <a:srgbClr val="000000"/>
                </a:solidFill>
              </a:rPr>
              <a:t> sanitaria </a:t>
            </a:r>
            <a:r>
              <a:rPr lang="en-US" sz="1050" dirty="0" err="1" smtClean="0">
                <a:solidFill>
                  <a:srgbClr val="000000"/>
                </a:solidFill>
              </a:rPr>
              <a:t>adecuada</a:t>
            </a:r>
            <a:r>
              <a:rPr lang="en-US" sz="105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sz="1050" b="1" dirty="0" err="1" smtClean="0">
                <a:solidFill>
                  <a:srgbClr val="000000"/>
                </a:solidFill>
              </a:rPr>
              <a:t>Promover</a:t>
            </a:r>
            <a:r>
              <a:rPr lang="en-US" sz="1050" b="1" dirty="0" smtClean="0">
                <a:solidFill>
                  <a:srgbClr val="000000"/>
                </a:solidFill>
              </a:rPr>
              <a:t> el </a:t>
            </a:r>
            <a:r>
              <a:rPr lang="en-US" sz="1050" b="1" dirty="0" err="1" smtClean="0">
                <a:solidFill>
                  <a:srgbClr val="000000"/>
                </a:solidFill>
              </a:rPr>
              <a:t>diálogo</a:t>
            </a:r>
            <a:r>
              <a:rPr lang="en-US" sz="1050" b="1" dirty="0" smtClean="0">
                <a:solidFill>
                  <a:srgbClr val="000000"/>
                </a:solidFill>
              </a:rPr>
              <a:t> social</a:t>
            </a:r>
            <a:r>
              <a:rPr lang="en-US" sz="1050" dirty="0" smtClean="0">
                <a:solidFill>
                  <a:srgbClr val="000000"/>
                </a:solidFill>
              </a:rPr>
              <a:t> - la </a:t>
            </a:r>
            <a:r>
              <a:rPr lang="en-US" sz="1050" dirty="0" err="1" smtClean="0">
                <a:solidFill>
                  <a:srgbClr val="000000"/>
                </a:solidFill>
              </a:rPr>
              <a:t>participación</a:t>
            </a:r>
            <a:r>
              <a:rPr lang="en-US" sz="1050" dirty="0" smtClean="0">
                <a:solidFill>
                  <a:srgbClr val="000000"/>
                </a:solidFill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</a:rPr>
              <a:t>trabajadores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fuerte</a:t>
            </a:r>
            <a:r>
              <a:rPr lang="en-US" sz="1050" dirty="0" smtClean="0">
                <a:solidFill>
                  <a:srgbClr val="000000"/>
                </a:solidFill>
              </a:rPr>
              <a:t> e </a:t>
            </a:r>
            <a:r>
              <a:rPr lang="en-US" sz="1050" dirty="0" err="1" smtClean="0">
                <a:solidFill>
                  <a:srgbClr val="000000"/>
                </a:solidFill>
              </a:rPr>
              <a:t>independiente</a:t>
            </a:r>
            <a:r>
              <a:rPr lang="en-US" sz="1050" dirty="0" smtClean="0">
                <a:solidFill>
                  <a:srgbClr val="000000"/>
                </a:solidFill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</a:rPr>
              <a:t>las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organizaciones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empleadores</a:t>
            </a:r>
            <a:r>
              <a:rPr lang="en-US" sz="1050" dirty="0" smtClean="0">
                <a:solidFill>
                  <a:srgbClr val="000000"/>
                </a:solidFill>
              </a:rPr>
              <a:t> son </a:t>
            </a:r>
            <a:r>
              <a:rPr lang="en-US" sz="1050" dirty="0" err="1" smtClean="0">
                <a:solidFill>
                  <a:srgbClr val="000000"/>
                </a:solidFill>
              </a:rPr>
              <a:t>fundamentales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para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aumentar</a:t>
            </a:r>
            <a:r>
              <a:rPr lang="en-US" sz="1050" dirty="0" smtClean="0">
                <a:solidFill>
                  <a:srgbClr val="000000"/>
                </a:solidFill>
              </a:rPr>
              <a:t> la </a:t>
            </a:r>
            <a:r>
              <a:rPr lang="en-US" sz="1050" dirty="0" err="1" smtClean="0">
                <a:solidFill>
                  <a:srgbClr val="000000"/>
                </a:solidFill>
              </a:rPr>
              <a:t>productividad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evitar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conflictos</a:t>
            </a:r>
            <a:r>
              <a:rPr lang="en-US" sz="1050" dirty="0" smtClean="0">
                <a:solidFill>
                  <a:srgbClr val="000000"/>
                </a:solidFill>
              </a:rPr>
              <a:t> en el </a:t>
            </a:r>
            <a:r>
              <a:rPr lang="en-US" sz="1050" dirty="0" err="1" smtClean="0">
                <a:solidFill>
                  <a:srgbClr val="000000"/>
                </a:solidFill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</a:rPr>
              <a:t>, y la </a:t>
            </a:r>
            <a:r>
              <a:rPr lang="en-US" sz="1050" dirty="0" err="1" smtClean="0">
                <a:solidFill>
                  <a:srgbClr val="000000"/>
                </a:solidFill>
              </a:rPr>
              <a:t>construcción</a:t>
            </a:r>
            <a:r>
              <a:rPr lang="en-US" sz="1050" dirty="0" smtClean="0">
                <a:solidFill>
                  <a:srgbClr val="000000"/>
                </a:solidFill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</a:rPr>
              <a:t>sociedades</a:t>
            </a:r>
            <a:r>
              <a:rPr lang="en-US" sz="1050" dirty="0" smtClean="0">
                <a:solidFill>
                  <a:srgbClr val="000000"/>
                </a:solidFill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</a:rPr>
              <a:t>cohesionadas</a:t>
            </a: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endParaRPr lang="en-US" sz="105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211218-8AD7-47D7-811E-CC99388AD0E2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93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4744" y="467544"/>
            <a:ext cx="4572000" cy="3429000"/>
          </a:xfrm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672" y="4067944"/>
            <a:ext cx="5904656" cy="4608512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900" b="1" dirty="0" smtClean="0">
                <a:solidFill>
                  <a:srgbClr val="000000"/>
                </a:solidFill>
              </a:rPr>
              <a:t>El color </a:t>
            </a:r>
            <a:r>
              <a:rPr lang="en-US" sz="900" b="1" dirty="0" err="1" smtClean="0">
                <a:solidFill>
                  <a:srgbClr val="000000"/>
                </a:solidFill>
              </a:rPr>
              <a:t>indica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una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diferencia</a:t>
            </a:r>
            <a:r>
              <a:rPr lang="en-US" sz="900" b="1" dirty="0" smtClean="0">
                <a:solidFill>
                  <a:srgbClr val="000000"/>
                </a:solidFill>
              </a:rPr>
              <a:t> entre los dos </a:t>
            </a:r>
            <a:r>
              <a:rPr lang="en-US" sz="900" b="1" dirty="0" err="1" smtClean="0">
                <a:solidFill>
                  <a:srgbClr val="000000"/>
                </a:solidFill>
              </a:rPr>
              <a:t>conjuntos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principios</a:t>
            </a:r>
            <a:r>
              <a:rPr lang="en-US" sz="900" b="1" dirty="0" smtClean="0">
                <a:solidFill>
                  <a:srgbClr val="000000"/>
                </a:solidFill>
              </a:rPr>
              <a:t>.  Las </a:t>
            </a:r>
            <a:r>
              <a:rPr lang="en-US" sz="900" b="1" dirty="0" err="1" smtClean="0">
                <a:solidFill>
                  <a:srgbClr val="000000"/>
                </a:solidFill>
              </a:rPr>
              <a:t>que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están</a:t>
            </a:r>
            <a:r>
              <a:rPr lang="en-US" sz="900" b="1" dirty="0" smtClean="0">
                <a:solidFill>
                  <a:srgbClr val="000000"/>
                </a:solidFill>
              </a:rPr>
              <a:t> en </a:t>
            </a:r>
            <a:r>
              <a:rPr lang="en-US" sz="900" b="1" dirty="0" err="1" smtClean="0">
                <a:solidFill>
                  <a:srgbClr val="000000"/>
                </a:solidFill>
              </a:rPr>
              <a:t>verde</a:t>
            </a:r>
            <a:r>
              <a:rPr lang="en-US" sz="900" b="1" dirty="0" smtClean="0">
                <a:solidFill>
                  <a:srgbClr val="000000"/>
                </a:solidFill>
              </a:rPr>
              <a:t> son </a:t>
            </a:r>
            <a:r>
              <a:rPr lang="en-US" sz="900" b="1" dirty="0" err="1" smtClean="0">
                <a:solidFill>
                  <a:srgbClr val="000000"/>
                </a:solidFill>
              </a:rPr>
              <a:t>orientadas</a:t>
            </a:r>
            <a:r>
              <a:rPr lang="en-US" sz="900" b="1" dirty="0" smtClean="0">
                <a:solidFill>
                  <a:srgbClr val="000000"/>
                </a:solidFill>
              </a:rPr>
              <a:t> a </a:t>
            </a:r>
            <a:r>
              <a:rPr lang="en-US" sz="900" b="1" dirty="0" err="1" smtClean="0">
                <a:solidFill>
                  <a:srgbClr val="000000"/>
                </a:solidFill>
              </a:rPr>
              <a:t>contenido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mientras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que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las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blancos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están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orientadas</a:t>
            </a:r>
            <a:r>
              <a:rPr lang="en-US" sz="900" b="1" dirty="0" smtClean="0">
                <a:solidFill>
                  <a:srgbClr val="000000"/>
                </a:solidFill>
              </a:rPr>
              <a:t> al </a:t>
            </a:r>
            <a:r>
              <a:rPr lang="en-US" sz="900" b="1" dirty="0" err="1" smtClean="0">
                <a:solidFill>
                  <a:srgbClr val="000000"/>
                </a:solidFill>
              </a:rPr>
              <a:t>proceso</a:t>
            </a:r>
            <a:r>
              <a:rPr lang="en-US" sz="900" b="1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en-US" sz="900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Consejo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para</a:t>
            </a:r>
            <a:r>
              <a:rPr lang="en-US" sz="900" b="1" dirty="0" smtClean="0">
                <a:solidFill>
                  <a:srgbClr val="000000"/>
                </a:solidFill>
              </a:rPr>
              <a:t> el </a:t>
            </a:r>
            <a:r>
              <a:rPr lang="en-US" sz="900" b="1" dirty="0" err="1" smtClean="0">
                <a:solidFill>
                  <a:srgbClr val="000000"/>
                </a:solidFill>
              </a:rPr>
              <a:t>presentador</a:t>
            </a:r>
            <a:r>
              <a:rPr lang="en-US" sz="900" b="1" dirty="0" smtClean="0">
                <a:solidFill>
                  <a:srgbClr val="000000"/>
                </a:solidFill>
              </a:rPr>
              <a:t>. </a:t>
            </a:r>
            <a:r>
              <a:rPr lang="en-US" sz="900" b="1" dirty="0" err="1" smtClean="0">
                <a:solidFill>
                  <a:srgbClr val="000000"/>
                </a:solidFill>
              </a:rPr>
              <a:t>Principios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derechos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humanos</a:t>
            </a:r>
            <a:r>
              <a:rPr lang="en-US" sz="900" b="1" dirty="0" smtClean="0">
                <a:solidFill>
                  <a:srgbClr val="000000"/>
                </a:solidFill>
              </a:rPr>
              <a:t> se </a:t>
            </a:r>
            <a:r>
              <a:rPr lang="en-US" sz="900" b="1" dirty="0" err="1" smtClean="0">
                <a:solidFill>
                  <a:srgbClr val="000000"/>
                </a:solidFill>
              </a:rPr>
              <a:t>tratarán</a:t>
            </a:r>
            <a:r>
              <a:rPr lang="en-US" sz="900" b="1" dirty="0" smtClean="0">
                <a:solidFill>
                  <a:srgbClr val="000000"/>
                </a:solidFill>
              </a:rPr>
              <a:t> con mayor </a:t>
            </a:r>
            <a:r>
              <a:rPr lang="en-US" sz="900" b="1" dirty="0" err="1" smtClean="0">
                <a:solidFill>
                  <a:srgbClr val="000000"/>
                </a:solidFill>
              </a:rPr>
              <a:t>detalle</a:t>
            </a:r>
            <a:r>
              <a:rPr lang="en-US" sz="900" b="1" dirty="0" smtClean="0">
                <a:solidFill>
                  <a:srgbClr val="000000"/>
                </a:solidFill>
              </a:rPr>
              <a:t> a </a:t>
            </a:r>
            <a:r>
              <a:rPr lang="en-US" sz="900" b="1" dirty="0" err="1" smtClean="0">
                <a:solidFill>
                  <a:srgbClr val="000000"/>
                </a:solidFill>
              </a:rPr>
              <a:t>través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una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presentación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por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separado</a:t>
            </a:r>
            <a:r>
              <a:rPr lang="en-US" sz="900" b="1" dirty="0" smtClean="0">
                <a:solidFill>
                  <a:srgbClr val="000000"/>
                </a:solidFill>
              </a:rPr>
              <a:t>. Se </a:t>
            </a:r>
            <a:r>
              <a:rPr lang="en-US" sz="900" b="1" dirty="0" err="1" smtClean="0">
                <a:solidFill>
                  <a:srgbClr val="000000"/>
                </a:solidFill>
              </a:rPr>
              <a:t>trata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proporcionar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una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rápida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comprensión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las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</a:rPr>
              <a:t>definiciones</a:t>
            </a:r>
            <a:endParaRPr lang="en-US" sz="900" b="1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Universalidad</a:t>
            </a:r>
            <a:r>
              <a:rPr lang="en-US" sz="900" b="1" dirty="0" smtClean="0">
                <a:solidFill>
                  <a:srgbClr val="000000"/>
                </a:solidFill>
              </a:rPr>
              <a:t> e </a:t>
            </a:r>
            <a:r>
              <a:rPr lang="en-US" sz="900" b="1" dirty="0" err="1" smtClean="0">
                <a:solidFill>
                  <a:srgbClr val="000000"/>
                </a:solidFill>
              </a:rPr>
              <a:t>inalienabilidad</a:t>
            </a:r>
            <a:r>
              <a:rPr lang="en-US" sz="900" b="1" dirty="0" smtClean="0">
                <a:solidFill>
                  <a:srgbClr val="000000"/>
                </a:solidFill>
              </a:rPr>
              <a:t>  </a:t>
            </a:r>
            <a:r>
              <a:rPr lang="en-US" sz="900" dirty="0" smtClean="0">
                <a:solidFill>
                  <a:srgbClr val="000000"/>
                </a:solidFill>
              </a:rPr>
              <a:t>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</a:rPr>
              <a:t>universales</a:t>
            </a:r>
            <a:r>
              <a:rPr lang="en-US" sz="900" dirty="0" smtClean="0">
                <a:solidFill>
                  <a:srgbClr val="000000"/>
                </a:solidFill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</a:rPr>
              <a:t>inalienables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hombres, </a:t>
            </a:r>
            <a:r>
              <a:rPr lang="en-US" sz="900" dirty="0" err="1" smtClean="0">
                <a:solidFill>
                  <a:srgbClr val="000000"/>
                </a:solidFill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</a:rPr>
              <a:t> y  </a:t>
            </a:r>
            <a:r>
              <a:rPr lang="en-US" sz="900" dirty="0" err="1" smtClean="0">
                <a:solidFill>
                  <a:srgbClr val="000000"/>
                </a:solidFill>
              </a:rPr>
              <a:t>niños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mundo</a:t>
            </a:r>
            <a:r>
              <a:rPr lang="en-US" sz="900" dirty="0" smtClean="0">
                <a:solidFill>
                  <a:srgbClr val="000000"/>
                </a:solidFill>
              </a:rPr>
              <a:t> son en </a:t>
            </a:r>
            <a:r>
              <a:rPr lang="en-US" sz="900" dirty="0" err="1" smtClean="0">
                <a:solidFill>
                  <a:srgbClr val="000000"/>
                </a:solidFill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su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humanidad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titulares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. La persona </a:t>
            </a:r>
            <a:r>
              <a:rPr lang="en-US" sz="900" dirty="0" err="1" smtClean="0">
                <a:solidFill>
                  <a:srgbClr val="000000"/>
                </a:solidFill>
              </a:rPr>
              <a:t>humana</a:t>
            </a:r>
            <a:r>
              <a:rPr lang="en-US" sz="900" dirty="0" smtClean="0">
                <a:solidFill>
                  <a:srgbClr val="000000"/>
                </a:solidFill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forman</a:t>
            </a:r>
            <a:r>
              <a:rPr lang="en-US" sz="900" dirty="0" smtClean="0">
                <a:solidFill>
                  <a:srgbClr val="000000"/>
                </a:solidFill>
              </a:rPr>
              <a:t> parte no </a:t>
            </a:r>
            <a:r>
              <a:rPr lang="en-US" sz="900" dirty="0" err="1" smtClean="0">
                <a:solidFill>
                  <a:srgbClr val="000000"/>
                </a:solidFill>
              </a:rPr>
              <a:t>puede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voluntariamente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renunciar</a:t>
            </a:r>
            <a:r>
              <a:rPr lang="en-US" sz="900" dirty="0" smtClean="0">
                <a:solidFill>
                  <a:srgbClr val="000000"/>
                </a:solidFill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</a:rPr>
              <a:t>ellos</a:t>
            </a:r>
            <a:r>
              <a:rPr lang="en-US" sz="900" dirty="0" smtClean="0">
                <a:solidFill>
                  <a:srgbClr val="000000"/>
                </a:solidFill>
              </a:rPr>
              <a:t>. Los </a:t>
            </a:r>
            <a:r>
              <a:rPr lang="en-US" sz="900" dirty="0" err="1" smtClean="0">
                <a:solidFill>
                  <a:srgbClr val="000000"/>
                </a:solidFill>
              </a:rPr>
              <a:t>demás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tampoco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quitárselos</a:t>
            </a:r>
            <a:r>
              <a:rPr lang="en-US" sz="900" dirty="0" smtClean="0">
                <a:solidFill>
                  <a:srgbClr val="000000"/>
                </a:solidFill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</a:rPr>
              <a:t>él</a:t>
            </a:r>
            <a:r>
              <a:rPr lang="en-US" sz="900" dirty="0" smtClean="0">
                <a:solidFill>
                  <a:srgbClr val="000000"/>
                </a:solidFill>
              </a:rPr>
              <a:t> o a </a:t>
            </a:r>
            <a:r>
              <a:rPr lang="en-US" sz="900" dirty="0" err="1" smtClean="0">
                <a:solidFill>
                  <a:srgbClr val="000000"/>
                </a:solidFill>
              </a:rPr>
              <a:t>ella</a:t>
            </a:r>
            <a:r>
              <a:rPr lang="en-US" sz="900" dirty="0" smtClean="0">
                <a:solidFill>
                  <a:srgbClr val="000000"/>
                </a:solidFill>
              </a:rPr>
              <a:t>. El </a:t>
            </a:r>
            <a:r>
              <a:rPr lang="en-US" sz="900" dirty="0" err="1" smtClean="0">
                <a:solidFill>
                  <a:srgbClr val="000000"/>
                </a:solidFill>
              </a:rPr>
              <a:t>artículo</a:t>
            </a:r>
            <a:r>
              <a:rPr lang="en-US" sz="900" dirty="0" smtClean="0">
                <a:solidFill>
                  <a:srgbClr val="000000"/>
                </a:solidFill>
              </a:rPr>
              <a:t> 1 de la DUDH, "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seres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nacen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libres</a:t>
            </a:r>
            <a:r>
              <a:rPr lang="en-US" sz="900" dirty="0" smtClean="0">
                <a:solidFill>
                  <a:srgbClr val="000000"/>
                </a:solidFill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</a:rPr>
              <a:t>iguales</a:t>
            </a:r>
            <a:r>
              <a:rPr lang="en-US" sz="900" dirty="0" smtClean="0">
                <a:solidFill>
                  <a:srgbClr val="000000"/>
                </a:solidFill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</a:rPr>
              <a:t>dignidad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". La </a:t>
            </a:r>
            <a:r>
              <a:rPr lang="en-US" sz="900" dirty="0" err="1" smtClean="0">
                <a:solidFill>
                  <a:srgbClr val="000000"/>
                </a:solidFill>
              </a:rPr>
              <a:t>universalidad</a:t>
            </a:r>
            <a:r>
              <a:rPr lang="en-US" sz="900" dirty="0" smtClean="0">
                <a:solidFill>
                  <a:srgbClr val="000000"/>
                </a:solidFill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</a:rPr>
              <a:t>refiere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también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obligación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todo</a:t>
            </a:r>
            <a:r>
              <a:rPr lang="en-US" sz="900" dirty="0" smtClean="0">
                <a:solidFill>
                  <a:srgbClr val="000000"/>
                </a:solidFill>
              </a:rPr>
              <a:t> Estado de </a:t>
            </a:r>
            <a:r>
              <a:rPr lang="en-US" sz="900" dirty="0" err="1" smtClean="0">
                <a:solidFill>
                  <a:srgbClr val="000000"/>
                </a:solidFill>
              </a:rPr>
              <a:t>respetar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proteger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en los </a:t>
            </a:r>
            <a:r>
              <a:rPr lang="en-US" sz="900" dirty="0" err="1" smtClean="0">
                <a:solidFill>
                  <a:srgbClr val="000000"/>
                </a:solidFill>
              </a:rPr>
              <a:t>instrumentos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Estos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conforman</a:t>
            </a:r>
            <a:r>
              <a:rPr lang="en-US" sz="900" dirty="0" smtClean="0">
                <a:solidFill>
                  <a:srgbClr val="000000"/>
                </a:solidFill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</a:rPr>
              <a:t>núcleo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mínimo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básico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deben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observar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Indivisibilidad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son indivisibles. </a:t>
            </a:r>
            <a:r>
              <a:rPr lang="en-US" sz="900" dirty="0" err="1" smtClean="0">
                <a:solidFill>
                  <a:srgbClr val="000000"/>
                </a:solidFill>
              </a:rPr>
              <a:t>Ya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sean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orden</a:t>
            </a:r>
            <a:r>
              <a:rPr lang="en-US" sz="900" dirty="0" smtClean="0">
                <a:solidFill>
                  <a:srgbClr val="000000"/>
                </a:solidFill>
              </a:rPr>
              <a:t> civil, cultural, </a:t>
            </a:r>
            <a:r>
              <a:rPr lang="en-US" sz="900" dirty="0" err="1" smtClean="0">
                <a:solidFill>
                  <a:srgbClr val="000000"/>
                </a:solidFill>
              </a:rPr>
              <a:t>económico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político</a:t>
            </a:r>
            <a:r>
              <a:rPr lang="en-US" sz="900" dirty="0" smtClean="0">
                <a:solidFill>
                  <a:srgbClr val="000000"/>
                </a:solidFill>
              </a:rPr>
              <a:t> o social,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ellos</a:t>
            </a:r>
            <a:r>
              <a:rPr lang="en-US" sz="900" dirty="0" smtClean="0">
                <a:solidFill>
                  <a:srgbClr val="000000"/>
                </a:solidFill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</a:rPr>
              <a:t>inherentes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dignidad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cualquier</a:t>
            </a:r>
            <a:r>
              <a:rPr lang="en-US" sz="900" dirty="0" smtClean="0">
                <a:solidFill>
                  <a:srgbClr val="000000"/>
                </a:solidFill>
              </a:rPr>
              <a:t> persona </a:t>
            </a:r>
            <a:r>
              <a:rPr lang="en-US" sz="900" dirty="0" err="1" smtClean="0">
                <a:solidFill>
                  <a:srgbClr val="000000"/>
                </a:solidFill>
              </a:rPr>
              <a:t>humana</a:t>
            </a:r>
            <a:r>
              <a:rPr lang="en-US" sz="900" dirty="0" smtClean="0">
                <a:solidFill>
                  <a:srgbClr val="000000"/>
                </a:solidFill>
              </a:rPr>
              <a:t>.  En </a:t>
            </a:r>
            <a:r>
              <a:rPr lang="en-US" sz="900" dirty="0" err="1" smtClean="0">
                <a:solidFill>
                  <a:srgbClr val="000000"/>
                </a:solidFill>
              </a:rPr>
              <a:t>consecuencia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mismo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estatus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como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, y no </a:t>
            </a:r>
            <a:r>
              <a:rPr lang="en-US" sz="900" dirty="0" err="1" smtClean="0">
                <a:solidFill>
                  <a:srgbClr val="000000"/>
                </a:solidFill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jerarquizados</a:t>
            </a:r>
            <a:endParaRPr lang="en-US" sz="9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Interdependencia</a:t>
            </a:r>
            <a:r>
              <a:rPr lang="en-US" sz="900" b="1" dirty="0" smtClean="0">
                <a:solidFill>
                  <a:srgbClr val="000000"/>
                </a:solidFill>
              </a:rPr>
              <a:t> e </a:t>
            </a:r>
            <a:r>
              <a:rPr lang="en-US" sz="900" b="1" dirty="0" err="1" smtClean="0">
                <a:solidFill>
                  <a:srgbClr val="000000"/>
                </a:solidFill>
              </a:rPr>
              <a:t>interrelación</a:t>
            </a:r>
            <a:r>
              <a:rPr lang="en-US" sz="900" b="1" dirty="0" smtClean="0">
                <a:solidFill>
                  <a:srgbClr val="000000"/>
                </a:solidFill>
              </a:rPr>
              <a:t>: </a:t>
            </a:r>
            <a:r>
              <a:rPr lang="en-US" sz="900" dirty="0" smtClean="0">
                <a:solidFill>
                  <a:srgbClr val="000000"/>
                </a:solidFill>
              </a:rPr>
              <a:t>La </a:t>
            </a:r>
            <a:r>
              <a:rPr lang="en-US" sz="900" dirty="0" err="1" smtClean="0">
                <a:solidFill>
                  <a:srgbClr val="000000"/>
                </a:solidFill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</a:rPr>
              <a:t> de un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menudo </a:t>
            </a:r>
            <a:r>
              <a:rPr lang="en-US" sz="900" dirty="0" err="1" smtClean="0">
                <a:solidFill>
                  <a:srgbClr val="000000"/>
                </a:solidFill>
              </a:rPr>
              <a:t>depende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totalmente</a:t>
            </a:r>
            <a:r>
              <a:rPr lang="en-US" sz="900" dirty="0" smtClean="0">
                <a:solidFill>
                  <a:srgbClr val="000000"/>
                </a:solidFill>
              </a:rPr>
              <a:t> o en parte, de la </a:t>
            </a:r>
            <a:r>
              <a:rPr lang="en-US" sz="900" dirty="0" err="1" smtClean="0">
                <a:solidFill>
                  <a:srgbClr val="000000"/>
                </a:solidFill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demás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</a:rPr>
              <a:t>, la </a:t>
            </a:r>
            <a:r>
              <a:rPr lang="en-US" sz="900" dirty="0" err="1" smtClean="0">
                <a:solidFill>
                  <a:srgbClr val="000000"/>
                </a:solidFill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salud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puede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depender</a:t>
            </a:r>
            <a:r>
              <a:rPr lang="en-US" sz="900" dirty="0" smtClean="0">
                <a:solidFill>
                  <a:srgbClr val="000000"/>
                </a:solidFill>
              </a:rPr>
              <a:t>, en </a:t>
            </a:r>
            <a:r>
              <a:rPr lang="en-US" sz="900" dirty="0" err="1" smtClean="0">
                <a:solidFill>
                  <a:srgbClr val="000000"/>
                </a:solidFill>
              </a:rPr>
              <a:t>ciertas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circunstancias</a:t>
            </a:r>
            <a:r>
              <a:rPr lang="en-US" sz="900" dirty="0" smtClean="0">
                <a:solidFill>
                  <a:srgbClr val="000000"/>
                </a:solidFill>
              </a:rPr>
              <a:t>, del </a:t>
            </a:r>
            <a:r>
              <a:rPr lang="en-US" sz="900" dirty="0" err="1" smtClean="0">
                <a:solidFill>
                  <a:srgbClr val="000000"/>
                </a:solidFill>
              </a:rPr>
              <a:t>ejercicio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educación</a:t>
            </a:r>
            <a:r>
              <a:rPr lang="en-US" sz="900" dirty="0" smtClean="0">
                <a:solidFill>
                  <a:srgbClr val="000000"/>
                </a:solidFill>
              </a:rPr>
              <a:t>,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información</a:t>
            </a:r>
            <a:r>
              <a:rPr lang="en-US" sz="900" dirty="0" smtClean="0">
                <a:solidFill>
                  <a:srgbClr val="000000"/>
                </a:solidFill>
              </a:rPr>
              <a:t>,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alimentación</a:t>
            </a:r>
            <a:r>
              <a:rPr lang="en-US" sz="900" dirty="0" smtClean="0">
                <a:solidFill>
                  <a:srgbClr val="000000"/>
                </a:solidFill>
              </a:rPr>
              <a:t> y a la </a:t>
            </a:r>
            <a:r>
              <a:rPr lang="en-US" sz="900" dirty="0" err="1" smtClean="0">
                <a:solidFill>
                  <a:srgbClr val="000000"/>
                </a:solidFill>
              </a:rPr>
              <a:t>nutrición</a:t>
            </a:r>
            <a:r>
              <a:rPr lang="en-US" sz="900" dirty="0" smtClean="0">
                <a:solidFill>
                  <a:srgbClr val="000000"/>
                </a:solidFill>
              </a:rPr>
              <a:t>,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</a:rPr>
              <a:t>agua</a:t>
            </a:r>
            <a:r>
              <a:rPr lang="en-US" sz="900" dirty="0" smtClean="0">
                <a:solidFill>
                  <a:srgbClr val="000000"/>
                </a:solidFill>
              </a:rPr>
              <a:t> potable y al </a:t>
            </a:r>
            <a:r>
              <a:rPr lang="en-US" sz="900" dirty="0" err="1" smtClean="0">
                <a:solidFill>
                  <a:srgbClr val="000000"/>
                </a:solidFill>
              </a:rPr>
              <a:t>saneamiento</a:t>
            </a:r>
            <a:r>
              <a:rPr lang="en-US" sz="900" dirty="0" smtClean="0">
                <a:solidFill>
                  <a:srgbClr val="000000"/>
                </a:solidFill>
              </a:rPr>
              <a:t>, etc. </a:t>
            </a:r>
            <a:r>
              <a:rPr lang="en-US" sz="900" dirty="0" err="1" smtClean="0">
                <a:solidFill>
                  <a:srgbClr val="000000"/>
                </a:solidFill>
              </a:rPr>
              <a:t>Una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niña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desnutrida</a:t>
            </a:r>
            <a:r>
              <a:rPr lang="en-US" sz="900" dirty="0" smtClean="0">
                <a:solidFill>
                  <a:srgbClr val="000000"/>
                </a:solidFill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</a:rPr>
              <a:t>está</a:t>
            </a:r>
            <a:r>
              <a:rPr lang="en-US" sz="900" dirty="0" smtClean="0">
                <a:solidFill>
                  <a:srgbClr val="000000"/>
                </a:solidFill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</a:rPr>
              <a:t>condiciones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rendir</a:t>
            </a:r>
            <a:r>
              <a:rPr lang="en-US" sz="900" dirty="0" smtClean="0">
                <a:solidFill>
                  <a:srgbClr val="000000"/>
                </a:solidFill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</a:rPr>
              <a:t>escuela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beneficiarse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una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educación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le </a:t>
            </a:r>
            <a:r>
              <a:rPr lang="en-US" sz="900" dirty="0" err="1" smtClean="0">
                <a:solidFill>
                  <a:srgbClr val="000000"/>
                </a:solidFill>
              </a:rPr>
              <a:t>permita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participar</a:t>
            </a:r>
            <a:r>
              <a:rPr lang="en-US" sz="900" dirty="0" smtClean="0">
                <a:solidFill>
                  <a:srgbClr val="000000"/>
                </a:solidFill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</a:rPr>
              <a:t> civil y en el </a:t>
            </a:r>
            <a:r>
              <a:rPr lang="en-US" sz="900" dirty="0" err="1" smtClean="0">
                <a:solidFill>
                  <a:srgbClr val="000000"/>
                </a:solidFill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democrático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Igualdad</a:t>
            </a:r>
            <a:r>
              <a:rPr lang="en-US" sz="900" b="1" dirty="0" smtClean="0">
                <a:solidFill>
                  <a:srgbClr val="000000"/>
                </a:solidFill>
              </a:rPr>
              <a:t> y no </a:t>
            </a:r>
            <a:r>
              <a:rPr lang="en-US" sz="900" b="1" dirty="0" err="1" smtClean="0">
                <a:solidFill>
                  <a:srgbClr val="000000"/>
                </a:solidFill>
              </a:rPr>
              <a:t>discriminación</a:t>
            </a:r>
            <a:r>
              <a:rPr lang="en-US" sz="900" b="1" i="1" dirty="0" smtClean="0">
                <a:solidFill>
                  <a:srgbClr val="000000"/>
                </a:solidFill>
              </a:rPr>
              <a:t> 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</a:rPr>
              <a:t>iguales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como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y en </a:t>
            </a:r>
            <a:r>
              <a:rPr lang="en-US" sz="900" dirty="0" err="1" smtClean="0">
                <a:solidFill>
                  <a:srgbClr val="000000"/>
                </a:solidFill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</a:rPr>
              <a:t>dignidad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intrínseca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cada</a:t>
            </a:r>
            <a:r>
              <a:rPr lang="en-US" sz="900" dirty="0" smtClean="0">
                <a:solidFill>
                  <a:srgbClr val="000000"/>
                </a:solidFill>
              </a:rPr>
              <a:t> persona </a:t>
            </a:r>
            <a:r>
              <a:rPr lang="en-US" sz="900" dirty="0" err="1" smtClean="0">
                <a:solidFill>
                  <a:srgbClr val="000000"/>
                </a:solidFill>
              </a:rPr>
              <a:t>humana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seres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</a:rPr>
              <a:t>sus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sin </a:t>
            </a:r>
            <a:r>
              <a:rPr lang="en-US" sz="9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ninguna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clase</a:t>
            </a:r>
            <a:r>
              <a:rPr lang="en-US" sz="900" dirty="0" smtClean="0">
                <a:solidFill>
                  <a:srgbClr val="000000"/>
                </a:solidFill>
              </a:rPr>
              <a:t>, sea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raza</a:t>
            </a:r>
            <a:r>
              <a:rPr lang="en-US" sz="900" dirty="0" smtClean="0">
                <a:solidFill>
                  <a:srgbClr val="000000"/>
                </a:solidFill>
              </a:rPr>
              <a:t>, color, </a:t>
            </a:r>
            <a:r>
              <a:rPr lang="en-US" sz="900" dirty="0" err="1" smtClean="0">
                <a:solidFill>
                  <a:srgbClr val="000000"/>
                </a:solidFill>
              </a:rPr>
              <a:t>sexo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edad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idioma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religión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opinión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política</a:t>
            </a:r>
            <a:r>
              <a:rPr lang="en-US" sz="900" dirty="0" smtClean="0">
                <a:solidFill>
                  <a:srgbClr val="000000"/>
                </a:solidFill>
              </a:rPr>
              <a:t> o de </a:t>
            </a:r>
            <a:r>
              <a:rPr lang="en-US" sz="900" dirty="0" err="1" smtClean="0">
                <a:solidFill>
                  <a:srgbClr val="000000"/>
                </a:solidFill>
              </a:rPr>
              <a:t>otra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índole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origen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</a:rPr>
              <a:t> o social, </a:t>
            </a:r>
            <a:r>
              <a:rPr lang="en-US" sz="900" dirty="0" err="1" smtClean="0">
                <a:solidFill>
                  <a:srgbClr val="000000"/>
                </a:solidFill>
              </a:rPr>
              <a:t>discapacidad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posición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económica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nacimiento</a:t>
            </a:r>
            <a:r>
              <a:rPr lang="en-US" sz="900" dirty="0" smtClean="0">
                <a:solidFill>
                  <a:srgbClr val="000000"/>
                </a:solidFill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</a:rPr>
              <a:t>cualquier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otra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condición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establecida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</a:rPr>
              <a:t>interpretación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hecha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ellos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órganos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establecidos</a:t>
            </a:r>
            <a:r>
              <a:rPr lang="en-US" sz="900" dirty="0" smtClean="0">
                <a:solidFill>
                  <a:srgbClr val="000000"/>
                </a:solidFill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esta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razón</a:t>
            </a:r>
            <a:r>
              <a:rPr lang="en-US" sz="900" dirty="0" smtClean="0">
                <a:solidFill>
                  <a:srgbClr val="000000"/>
                </a:solidFill>
              </a:rPr>
              <a:t>, el </a:t>
            </a:r>
            <a:r>
              <a:rPr lang="en-US" sz="900" dirty="0" err="1" smtClean="0">
                <a:solidFill>
                  <a:srgbClr val="000000"/>
                </a:solidFill>
              </a:rPr>
              <a:t>adelanto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de hombres y </a:t>
            </a:r>
            <a:r>
              <a:rPr lang="en-US" sz="900" dirty="0" err="1" smtClean="0">
                <a:solidFill>
                  <a:srgbClr val="000000"/>
                </a:solidFill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sobre</a:t>
            </a:r>
            <a:r>
              <a:rPr lang="en-US" sz="900" dirty="0" smtClean="0">
                <a:solidFill>
                  <a:srgbClr val="000000"/>
                </a:solidFill>
              </a:rPr>
              <a:t> la base de la </a:t>
            </a:r>
            <a:r>
              <a:rPr lang="en-US" sz="900" dirty="0" err="1" smtClean="0">
                <a:solidFill>
                  <a:srgbClr val="000000"/>
                </a:solidFill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</a:t>
            </a:r>
            <a:r>
              <a:rPr lang="en-US" sz="900" dirty="0" smtClean="0">
                <a:solidFill>
                  <a:srgbClr val="000000"/>
                </a:solidFill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</a:rPr>
              <a:t>requisito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absoluto</a:t>
            </a:r>
            <a:r>
              <a:rPr lang="en-US" sz="900" dirty="0" smtClean="0">
                <a:solidFill>
                  <a:srgbClr val="000000"/>
                </a:solidFill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internacional</a:t>
            </a:r>
            <a:r>
              <a:rPr lang="en-US" sz="900" dirty="0" smtClean="0">
                <a:solidFill>
                  <a:srgbClr val="000000"/>
                </a:solidFill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Participación</a:t>
            </a:r>
            <a:r>
              <a:rPr lang="en-US" sz="900" b="1" dirty="0" smtClean="0">
                <a:solidFill>
                  <a:srgbClr val="000000"/>
                </a:solidFill>
              </a:rPr>
              <a:t> e </a:t>
            </a:r>
            <a:r>
              <a:rPr lang="en-US" sz="900" b="1" dirty="0" err="1" smtClean="0">
                <a:solidFill>
                  <a:srgbClr val="000000"/>
                </a:solidFill>
              </a:rPr>
              <a:t>inclusión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Toda persona y </a:t>
            </a:r>
            <a:r>
              <a:rPr lang="en-US" sz="900" dirty="0" err="1" smtClean="0">
                <a:solidFill>
                  <a:srgbClr val="000000"/>
                </a:solidFill>
              </a:rPr>
              <a:t>todos</a:t>
            </a:r>
            <a:r>
              <a:rPr lang="en-US" sz="900" dirty="0" smtClean="0">
                <a:solidFill>
                  <a:srgbClr val="000000"/>
                </a:solidFill>
              </a:rPr>
              <a:t> los pueblos </a:t>
            </a:r>
            <a:r>
              <a:rPr lang="en-US" sz="900" dirty="0" err="1" smtClean="0">
                <a:solidFill>
                  <a:srgbClr val="000000"/>
                </a:solidFill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activa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libre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significativa</a:t>
            </a:r>
            <a:r>
              <a:rPr lang="en-US" sz="900" dirty="0" smtClean="0">
                <a:solidFill>
                  <a:srgbClr val="000000"/>
                </a:solidFill>
              </a:rPr>
              <a:t> en,  y a la </a:t>
            </a:r>
            <a:r>
              <a:rPr lang="en-US" sz="900" dirty="0" err="1" smtClean="0">
                <a:solidFill>
                  <a:srgbClr val="000000"/>
                </a:solidFill>
              </a:rPr>
              <a:t>contribución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disfrute</a:t>
            </a:r>
            <a:r>
              <a:rPr lang="en-US" sz="900" dirty="0" smtClean="0">
                <a:solidFill>
                  <a:srgbClr val="000000"/>
                </a:solidFill>
              </a:rPr>
              <a:t> de un </a:t>
            </a:r>
            <a:r>
              <a:rPr lang="en-US" sz="900" dirty="0" err="1" smtClean="0">
                <a:solidFill>
                  <a:srgbClr val="000000"/>
                </a:solidFill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</a:rPr>
              <a:t> civil, </a:t>
            </a:r>
            <a:r>
              <a:rPr lang="en-US" sz="900" dirty="0" err="1" smtClean="0">
                <a:solidFill>
                  <a:srgbClr val="000000"/>
                </a:solidFill>
              </a:rPr>
              <a:t>económico</a:t>
            </a:r>
            <a:r>
              <a:rPr lang="en-US" sz="900" dirty="0" smtClean="0">
                <a:solidFill>
                  <a:srgbClr val="000000"/>
                </a:solidFill>
              </a:rPr>
              <a:t>, social, cultural y </a:t>
            </a:r>
            <a:r>
              <a:rPr lang="en-US" sz="900" dirty="0" err="1" smtClean="0">
                <a:solidFill>
                  <a:srgbClr val="000000"/>
                </a:solidFill>
              </a:rPr>
              <a:t>político</a:t>
            </a:r>
            <a:r>
              <a:rPr lang="en-US" sz="900" dirty="0" smtClean="0">
                <a:solidFill>
                  <a:srgbClr val="000000"/>
                </a:solidFill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libertades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fundamentales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ser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realizados</a:t>
            </a:r>
            <a:r>
              <a:rPr lang="en-US" sz="9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en-US" sz="900" b="1" dirty="0" err="1" smtClean="0">
                <a:solidFill>
                  <a:srgbClr val="000000"/>
                </a:solidFill>
              </a:rPr>
              <a:t>Rendición</a:t>
            </a:r>
            <a:r>
              <a:rPr lang="en-US" sz="900" b="1" dirty="0" smtClean="0">
                <a:solidFill>
                  <a:srgbClr val="000000"/>
                </a:solidFill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</a:rPr>
              <a:t>cuentas</a:t>
            </a:r>
            <a:r>
              <a:rPr lang="en-US" sz="900" b="1" dirty="0" smtClean="0">
                <a:solidFill>
                  <a:srgbClr val="000000"/>
                </a:solidFill>
              </a:rPr>
              <a:t> y Estado </a:t>
            </a:r>
            <a:r>
              <a:rPr lang="en-US" sz="900" b="1" i="0" dirty="0" smtClean="0">
                <a:solidFill>
                  <a:srgbClr val="000000"/>
                </a:solidFill>
              </a:rPr>
              <a:t>de </a:t>
            </a:r>
            <a:r>
              <a:rPr lang="en-US" sz="900" b="1" i="0" dirty="0" err="1" smtClean="0">
                <a:solidFill>
                  <a:srgbClr val="000000"/>
                </a:solidFill>
              </a:rPr>
              <a:t>Derecho</a:t>
            </a:r>
            <a:r>
              <a:rPr lang="en-US" sz="900" b="1" i="1" dirty="0" smtClean="0">
                <a:solidFill>
                  <a:srgbClr val="000000"/>
                </a:solidFill>
              </a:rPr>
              <a:t>:</a:t>
            </a:r>
            <a:r>
              <a:rPr lang="en-US" sz="900" b="1" dirty="0" smtClean="0">
                <a:solidFill>
                  <a:srgbClr val="000000"/>
                </a:solidFill>
              </a:rPr>
              <a:t> </a:t>
            </a:r>
            <a:r>
              <a:rPr lang="en-US" sz="900" dirty="0" smtClean="0">
                <a:solidFill>
                  <a:srgbClr val="000000"/>
                </a:solidFill>
              </a:rPr>
              <a:t>Los </a:t>
            </a:r>
            <a:r>
              <a:rPr lang="en-US" sz="900" dirty="0" err="1" smtClean="0">
                <a:solidFill>
                  <a:srgbClr val="000000"/>
                </a:solidFill>
              </a:rPr>
              <a:t>Estados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otros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portadores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deben</a:t>
            </a:r>
            <a:r>
              <a:rPr lang="en-US" sz="900" dirty="0" smtClean="0">
                <a:solidFill>
                  <a:srgbClr val="000000"/>
                </a:solidFill>
              </a:rPr>
              <a:t> responder </a:t>
            </a:r>
            <a:r>
              <a:rPr lang="en-US" sz="900" dirty="0" err="1" smtClean="0">
                <a:solidFill>
                  <a:srgbClr val="000000"/>
                </a:solidFill>
              </a:rPr>
              <a:t>por</a:t>
            </a:r>
            <a:r>
              <a:rPr lang="en-US" sz="900" dirty="0" smtClean="0">
                <a:solidFill>
                  <a:srgbClr val="000000"/>
                </a:solidFill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</a:rPr>
              <a:t>respeto</a:t>
            </a:r>
            <a:r>
              <a:rPr lang="en-US" sz="900" dirty="0" smtClean="0">
                <a:solidFill>
                  <a:srgbClr val="000000"/>
                </a:solidFill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. En </a:t>
            </a:r>
            <a:r>
              <a:rPr lang="en-US" sz="900" dirty="0" err="1" smtClean="0">
                <a:solidFill>
                  <a:srgbClr val="000000"/>
                </a:solidFill>
              </a:rPr>
              <a:t>este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sentido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cumplir</a:t>
            </a:r>
            <a:r>
              <a:rPr lang="en-US" sz="900" dirty="0" smtClean="0">
                <a:solidFill>
                  <a:srgbClr val="000000"/>
                </a:solidFill>
              </a:rPr>
              <a:t> con </a:t>
            </a:r>
            <a:r>
              <a:rPr lang="en-US" sz="900" dirty="0" err="1" smtClean="0">
                <a:solidFill>
                  <a:srgbClr val="000000"/>
                </a:solidFill>
              </a:rPr>
              <a:t>las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normas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legales</a:t>
            </a:r>
            <a:r>
              <a:rPr lang="en-US" sz="900" dirty="0" smtClean="0">
                <a:solidFill>
                  <a:srgbClr val="000000"/>
                </a:solidFill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</a:rPr>
              <a:t>estándares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consagradas</a:t>
            </a:r>
            <a:r>
              <a:rPr lang="en-US" sz="900" dirty="0" smtClean="0">
                <a:solidFill>
                  <a:srgbClr val="000000"/>
                </a:solidFill>
              </a:rPr>
              <a:t> en los </a:t>
            </a:r>
            <a:r>
              <a:rPr lang="en-US" sz="900" dirty="0" err="1" smtClean="0">
                <a:solidFill>
                  <a:srgbClr val="000000"/>
                </a:solidFill>
              </a:rPr>
              <a:t>instrumentos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</a:rPr>
              <a:t>. En </a:t>
            </a:r>
            <a:r>
              <a:rPr lang="en-US" sz="900" dirty="0" err="1" smtClean="0">
                <a:solidFill>
                  <a:srgbClr val="000000"/>
                </a:solidFill>
              </a:rPr>
              <a:t>caso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que</a:t>
            </a:r>
            <a:r>
              <a:rPr lang="en-US" sz="900" dirty="0" smtClean="0">
                <a:solidFill>
                  <a:srgbClr val="000000"/>
                </a:solidFill>
              </a:rPr>
              <a:t> no lo </a:t>
            </a:r>
            <a:r>
              <a:rPr lang="en-US" sz="900" dirty="0" err="1" smtClean="0">
                <a:solidFill>
                  <a:srgbClr val="000000"/>
                </a:solidFill>
              </a:rPr>
              <a:t>hagan</a:t>
            </a:r>
            <a:r>
              <a:rPr lang="en-US" sz="900" dirty="0" smtClean="0">
                <a:solidFill>
                  <a:srgbClr val="000000"/>
                </a:solidFill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</a:rPr>
              <a:t>titulares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agraviados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facultados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para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iniciar</a:t>
            </a:r>
            <a:r>
              <a:rPr lang="en-US" sz="900" dirty="0" smtClean="0">
                <a:solidFill>
                  <a:srgbClr val="000000"/>
                </a:solidFill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</a:rPr>
              <a:t>procedimiento</a:t>
            </a:r>
            <a:r>
              <a:rPr lang="en-US" sz="900" dirty="0" smtClean="0">
                <a:solidFill>
                  <a:srgbClr val="000000"/>
                </a:solidFill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</a:rPr>
              <a:t>adecuado</a:t>
            </a:r>
            <a:r>
              <a:rPr lang="en-US" sz="900" dirty="0" smtClean="0">
                <a:solidFill>
                  <a:srgbClr val="000000"/>
                </a:solidFill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</a:rPr>
              <a:t>reparación</a:t>
            </a:r>
            <a:r>
              <a:rPr lang="en-US" sz="900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53830B00-574D-417F-9C8A-C01DF851A387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26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Nota: </a:t>
            </a:r>
            <a:r>
              <a:rPr lang="en-US" dirty="0" err="1" smtClean="0">
                <a:solidFill>
                  <a:srgbClr val="000000"/>
                </a:solidFill>
              </a:rPr>
              <a:t>asegurarse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cubre</a:t>
            </a:r>
            <a:r>
              <a:rPr lang="en-US" dirty="0" smtClean="0">
                <a:solidFill>
                  <a:srgbClr val="000000"/>
                </a:solidFill>
              </a:rPr>
              <a:t> los </a:t>
            </a:r>
            <a:r>
              <a:rPr lang="en-US" dirty="0" err="1" smtClean="0">
                <a:solidFill>
                  <a:srgbClr val="000000"/>
                </a:solidFill>
              </a:rPr>
              <a:t>tres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principios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necesario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asígnelos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(Lo ideal </a:t>
            </a:r>
            <a:r>
              <a:rPr lang="en-US" dirty="0" err="1" smtClean="0">
                <a:solidFill>
                  <a:srgbClr val="000000"/>
                </a:solidFill>
              </a:rPr>
              <a:t>sería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tener</a:t>
            </a:r>
            <a:r>
              <a:rPr lang="en-US" dirty="0" smtClean="0">
                <a:solidFill>
                  <a:srgbClr val="000000"/>
                </a:solidFill>
              </a:rPr>
              <a:t> 6 </a:t>
            </a:r>
            <a:r>
              <a:rPr lang="en-US" dirty="0" err="1" smtClean="0">
                <a:solidFill>
                  <a:srgbClr val="000000"/>
                </a:solidFill>
              </a:rPr>
              <a:t>grupos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</a:p>
        </p:txBody>
      </p:sp>
      <p:sp>
        <p:nvSpPr>
          <p:cNvPr id="6963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7ACD9188-3206-48F1-A848-9D0C493D7E0D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27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- </a:t>
            </a:r>
            <a:r>
              <a:rPr lang="en-US" dirty="0" err="1" smtClean="0">
                <a:solidFill>
                  <a:srgbClr val="000000"/>
                </a:solidFill>
              </a:rPr>
              <a:t>Pida</a:t>
            </a:r>
            <a:r>
              <a:rPr lang="en-US" dirty="0" smtClean="0">
                <a:solidFill>
                  <a:srgbClr val="000000"/>
                </a:solidFill>
              </a:rPr>
              <a:t> a un </a:t>
            </a:r>
            <a:r>
              <a:rPr lang="en-US" dirty="0" err="1" smtClean="0">
                <a:solidFill>
                  <a:srgbClr val="000000"/>
                </a:solidFill>
              </a:rPr>
              <a:t>participante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lea la </a:t>
            </a:r>
            <a:r>
              <a:rPr lang="en-US" dirty="0" err="1" smtClean="0">
                <a:solidFill>
                  <a:srgbClr val="000000"/>
                </a:solidFill>
              </a:rPr>
              <a:t>primera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frase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voz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alta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para</a:t>
            </a:r>
            <a:r>
              <a:rPr lang="en-US" dirty="0" smtClean="0">
                <a:solidFill>
                  <a:srgbClr val="000000"/>
                </a:solidFill>
              </a:rPr>
              <a:t> el </a:t>
            </a:r>
            <a:r>
              <a:rPr lang="en-US" dirty="0" err="1" smtClean="0">
                <a:solidFill>
                  <a:srgbClr val="000000"/>
                </a:solidFill>
              </a:rPr>
              <a:t>grupo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- </a:t>
            </a:r>
            <a:r>
              <a:rPr lang="en-US" dirty="0" err="1" smtClean="0">
                <a:solidFill>
                  <a:srgbClr val="000000"/>
                </a:solidFill>
              </a:rPr>
              <a:t>Pregunte</a:t>
            </a:r>
            <a:r>
              <a:rPr lang="en-US" dirty="0" smtClean="0">
                <a:solidFill>
                  <a:srgbClr val="000000"/>
                </a:solidFill>
              </a:rPr>
              <a:t> al </a:t>
            </a:r>
            <a:r>
              <a:rPr lang="en-US" dirty="0" err="1" smtClean="0">
                <a:solidFill>
                  <a:srgbClr val="000000"/>
                </a:solidFill>
              </a:rPr>
              <a:t>grupo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están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acuerdo</a:t>
            </a:r>
            <a:r>
              <a:rPr lang="en-US" dirty="0" smtClean="0">
                <a:solidFill>
                  <a:srgbClr val="000000"/>
                </a:solidFill>
              </a:rPr>
              <a:t> o no con </a:t>
            </a:r>
            <a:r>
              <a:rPr lang="en-US" dirty="0" err="1" smtClean="0">
                <a:solidFill>
                  <a:srgbClr val="000000"/>
                </a:solidFill>
              </a:rPr>
              <a:t>ella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Luego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pida</a:t>
            </a:r>
            <a:r>
              <a:rPr lang="en-US" dirty="0" smtClean="0">
                <a:solidFill>
                  <a:srgbClr val="000000"/>
                </a:solidFill>
              </a:rPr>
              <a:t> al </a:t>
            </a:r>
            <a:r>
              <a:rPr lang="en-US" dirty="0" err="1" smtClean="0">
                <a:solidFill>
                  <a:srgbClr val="000000"/>
                </a:solidFill>
              </a:rPr>
              <a:t>grupo</a:t>
            </a:r>
            <a:r>
              <a:rPr lang="en-US" dirty="0" smtClean="0">
                <a:solidFill>
                  <a:srgbClr val="000000"/>
                </a:solidFill>
              </a:rPr>
              <a:t> con </a:t>
            </a:r>
            <a:r>
              <a:rPr lang="en-US" dirty="0" err="1" smtClean="0">
                <a:solidFill>
                  <a:srgbClr val="000000"/>
                </a:solidFill>
              </a:rPr>
              <a:t>qué</a:t>
            </a:r>
            <a:r>
              <a:rPr lang="en-US" dirty="0" smtClean="0">
                <a:solidFill>
                  <a:srgbClr val="000000"/>
                </a:solidFill>
              </a:rPr>
              <a:t> principio de los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podría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entrar</a:t>
            </a:r>
            <a:r>
              <a:rPr lang="en-US" dirty="0" smtClean="0">
                <a:solidFill>
                  <a:srgbClr val="000000"/>
                </a:solidFill>
              </a:rPr>
              <a:t> la </a:t>
            </a:r>
            <a:r>
              <a:rPr lang="en-US" dirty="0" err="1" smtClean="0">
                <a:solidFill>
                  <a:srgbClr val="000000"/>
                </a:solidFill>
              </a:rPr>
              <a:t>frase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conflicto</a:t>
            </a:r>
            <a:r>
              <a:rPr lang="en-US" dirty="0" smtClean="0">
                <a:solidFill>
                  <a:srgbClr val="000000"/>
                </a:solidFill>
              </a:rPr>
              <a:t>? (</a:t>
            </a:r>
            <a:r>
              <a:rPr lang="en-US" dirty="0" err="1" smtClean="0">
                <a:solidFill>
                  <a:srgbClr val="000000"/>
                </a:solidFill>
              </a:rPr>
              <a:t>Tenga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cuenta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ese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momento</a:t>
            </a:r>
            <a:r>
              <a:rPr lang="en-US" dirty="0" smtClean="0">
                <a:solidFill>
                  <a:srgbClr val="000000"/>
                </a:solidFill>
              </a:rPr>
              <a:t> los </a:t>
            </a:r>
            <a:r>
              <a:rPr lang="en-US" dirty="0" err="1" smtClean="0">
                <a:solidFill>
                  <a:srgbClr val="000000"/>
                </a:solidFill>
              </a:rPr>
              <a:t>principios</a:t>
            </a:r>
            <a:r>
              <a:rPr lang="en-US" dirty="0" smtClean="0">
                <a:solidFill>
                  <a:srgbClr val="000000"/>
                </a:solidFill>
              </a:rPr>
              <a:t> no se </a:t>
            </a:r>
            <a:r>
              <a:rPr lang="en-US" dirty="0" err="1" smtClean="0">
                <a:solidFill>
                  <a:srgbClr val="000000"/>
                </a:solidFill>
              </a:rPr>
              <a:t>han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presentado</a:t>
            </a:r>
            <a:r>
              <a:rPr lang="en-US" dirty="0" smtClean="0">
                <a:solidFill>
                  <a:srgbClr val="000000"/>
                </a:solidFill>
              </a:rPr>
              <a:t>, la idea </a:t>
            </a:r>
            <a:r>
              <a:rPr lang="en-US" dirty="0" err="1" smtClean="0">
                <a:solidFill>
                  <a:srgbClr val="000000"/>
                </a:solidFill>
              </a:rPr>
              <a:t>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dejar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el </a:t>
            </a:r>
            <a:r>
              <a:rPr lang="en-US" dirty="0" err="1" smtClean="0">
                <a:solidFill>
                  <a:srgbClr val="000000"/>
                </a:solidFill>
              </a:rPr>
              <a:t>grupo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sí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mismo</a:t>
            </a:r>
            <a:r>
              <a:rPr lang="en-US" dirty="0" smtClean="0">
                <a:solidFill>
                  <a:srgbClr val="000000"/>
                </a:solidFill>
              </a:rPr>
              <a:t> a la </a:t>
            </a:r>
            <a:r>
              <a:rPr lang="en-US" dirty="0" err="1" smtClean="0">
                <a:solidFill>
                  <a:srgbClr val="000000"/>
                </a:solidFill>
              </a:rPr>
              <a:t>lista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- A </a:t>
            </a:r>
            <a:r>
              <a:rPr lang="en-US" dirty="0" err="1" smtClean="0">
                <a:solidFill>
                  <a:srgbClr val="000000"/>
                </a:solidFill>
              </a:rPr>
              <a:t>continuación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nombre</a:t>
            </a:r>
            <a:r>
              <a:rPr lang="en-US" dirty="0" smtClean="0">
                <a:solidFill>
                  <a:srgbClr val="000000"/>
                </a:solidFill>
              </a:rPr>
              <a:t> el principio,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han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escribir</a:t>
            </a:r>
            <a:r>
              <a:rPr lang="en-US" dirty="0" smtClean="0">
                <a:solidFill>
                  <a:srgbClr val="000000"/>
                </a:solidFill>
              </a:rPr>
              <a:t> en la </a:t>
            </a:r>
            <a:r>
              <a:rPr lang="en-US" dirty="0" err="1" smtClean="0">
                <a:solidFill>
                  <a:srgbClr val="000000"/>
                </a:solidFill>
              </a:rPr>
              <a:t>segunda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columna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06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6139E792-A67D-4E38-9932-8538750A2218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28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88CC3FD3-F45F-4D08-AAA3-D23B4391462F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29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4744" y="395536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696" y="3995936"/>
            <a:ext cx="5486400" cy="4114800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9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9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: El principio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universalidad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similar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Respuesta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principio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universalidad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inalienabilidad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preocupa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nadie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mientras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principio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preocupa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deshacer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patrones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identificados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con el fin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lograr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actualmente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sometidos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Universalidad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inalienabilidad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universales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inalienables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hombre,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niño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La persona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forman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parte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voluntariamente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renunciar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tampoco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quitárselos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él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ella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Según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Artículo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1 de la DUDH, “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dignidad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.” </a:t>
            </a: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: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determinado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disfrutar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los hombres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disfrutar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condiciones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niños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adolescentes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minorías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población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disfrutar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referimos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reconocidos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incluida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Declaración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Universal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"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Mientras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personas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probabilidades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pasados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alto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cuyos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mayor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peligro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violados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permanecer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sin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cumplirse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El EBDH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mantengamos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negativo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potencial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consecuencia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atiendan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-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sólo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mayoría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 -,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sino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Y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propia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ONU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similar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divulgación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inclusión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Entre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peligro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quedar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aquellos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sufren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múltiples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formas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desventaja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minorías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étnicas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rurales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endParaRPr lang="en-US" sz="100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Ejercicio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tarjetas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sobre</a:t>
            </a:r>
            <a:r>
              <a:rPr lang="en-US" dirty="0" smtClean="0">
                <a:solidFill>
                  <a:srgbClr val="000000"/>
                </a:solidFill>
              </a:rPr>
              <a:t> la </a:t>
            </a:r>
            <a:r>
              <a:rPr lang="en-US" dirty="0" err="1" smtClean="0">
                <a:solidFill>
                  <a:srgbClr val="000000"/>
                </a:solidFill>
              </a:rPr>
              <a:t>hoja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ruta</a:t>
            </a:r>
            <a:r>
              <a:rPr lang="en-US" dirty="0" smtClean="0">
                <a:solidFill>
                  <a:srgbClr val="000000"/>
                </a:solidFill>
              </a:rPr>
              <a:t> MANUD… (</a:t>
            </a:r>
            <a:r>
              <a:rPr lang="en-US" dirty="0" err="1" smtClean="0">
                <a:solidFill>
                  <a:srgbClr val="000000"/>
                </a:solidFill>
              </a:rPr>
              <a:t>Tarjetas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Vipp</a:t>
            </a:r>
            <a:r>
              <a:rPr lang="en-US" dirty="0" smtClean="0">
                <a:solidFill>
                  <a:srgbClr val="000000"/>
                </a:solidFill>
              </a:rPr>
              <a:t> en la pared)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1. </a:t>
            </a:r>
            <a:r>
              <a:rPr lang="en-US" dirty="0" err="1" smtClean="0">
                <a:solidFill>
                  <a:srgbClr val="000000"/>
                </a:solidFill>
              </a:rPr>
              <a:t>Cada</a:t>
            </a:r>
            <a:r>
              <a:rPr lang="en-US" dirty="0" smtClean="0">
                <a:solidFill>
                  <a:srgbClr val="000000"/>
                </a:solidFill>
              </a:rPr>
              <a:t> mesa </a:t>
            </a:r>
            <a:r>
              <a:rPr lang="en-US" dirty="0" err="1" smtClean="0">
                <a:solidFill>
                  <a:srgbClr val="000000"/>
                </a:solidFill>
              </a:rPr>
              <a:t>tendrá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serie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tarjetas</a:t>
            </a:r>
            <a:r>
              <a:rPr lang="en-US" dirty="0" smtClean="0">
                <a:solidFill>
                  <a:srgbClr val="000000"/>
                </a:solidFill>
              </a:rPr>
              <a:t> con </a:t>
            </a:r>
            <a:r>
              <a:rPr lang="en-US" dirty="0" err="1" smtClean="0">
                <a:solidFill>
                  <a:srgbClr val="000000"/>
                </a:solidFill>
              </a:rPr>
              <a:t>siglas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distintas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fases</a:t>
            </a:r>
            <a:r>
              <a:rPr lang="en-US" dirty="0" smtClean="0">
                <a:solidFill>
                  <a:srgbClr val="000000"/>
                </a:solidFill>
              </a:rPr>
              <a:t> en el </a:t>
            </a:r>
            <a:r>
              <a:rPr lang="en-US" dirty="0" err="1" smtClean="0">
                <a:solidFill>
                  <a:srgbClr val="000000"/>
                </a:solidFill>
              </a:rPr>
              <a:t>proceso</a:t>
            </a:r>
            <a:r>
              <a:rPr lang="en-US" dirty="0" smtClean="0">
                <a:solidFill>
                  <a:srgbClr val="000000"/>
                </a:solidFill>
              </a:rPr>
              <a:t> del MANUD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2. En </a:t>
            </a:r>
            <a:r>
              <a:rPr lang="en-US" dirty="0" err="1" smtClean="0">
                <a:solidFill>
                  <a:srgbClr val="000000"/>
                </a:solidFill>
              </a:rPr>
              <a:t>cada</a:t>
            </a:r>
            <a:r>
              <a:rPr lang="en-US" dirty="0" smtClean="0">
                <a:solidFill>
                  <a:srgbClr val="000000"/>
                </a:solidFill>
              </a:rPr>
              <a:t> mesa los </a:t>
            </a:r>
            <a:r>
              <a:rPr lang="en-US" dirty="0" err="1" smtClean="0">
                <a:solidFill>
                  <a:srgbClr val="000000"/>
                </a:solidFill>
              </a:rPr>
              <a:t>participantes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organizarán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tarjetas</a:t>
            </a:r>
            <a:r>
              <a:rPr lang="en-US" dirty="0" smtClean="0">
                <a:solidFill>
                  <a:srgbClr val="000000"/>
                </a:solidFill>
              </a:rPr>
              <a:t> en </a:t>
            </a:r>
            <a:r>
              <a:rPr lang="en-US" dirty="0" err="1" smtClean="0">
                <a:solidFill>
                  <a:srgbClr val="000000"/>
                </a:solidFill>
              </a:rPr>
              <a:t>orden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cronológico</a:t>
            </a:r>
            <a:r>
              <a:rPr lang="en-US" dirty="0" smtClean="0">
                <a:solidFill>
                  <a:srgbClr val="000000"/>
                </a:solidFill>
              </a:rPr>
              <a:t> a </a:t>
            </a:r>
            <a:r>
              <a:rPr lang="en-US" dirty="0" err="1" smtClean="0">
                <a:solidFill>
                  <a:srgbClr val="000000"/>
                </a:solidFill>
              </a:rPr>
              <a:t>partir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sus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conocimientos</a:t>
            </a:r>
            <a:r>
              <a:rPr lang="en-US" dirty="0" smtClean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experiencia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3. Este </a:t>
            </a:r>
            <a:r>
              <a:rPr lang="en-US" dirty="0" err="1" smtClean="0">
                <a:solidFill>
                  <a:srgbClr val="000000"/>
                </a:solidFill>
              </a:rPr>
              <a:t>ejercicio</a:t>
            </a:r>
            <a:r>
              <a:rPr lang="en-US" dirty="0" smtClean="0">
                <a:solidFill>
                  <a:srgbClr val="000000"/>
                </a:solidFill>
              </a:rPr>
              <a:t> se debate </a:t>
            </a:r>
            <a:r>
              <a:rPr lang="en-US" dirty="0" err="1" smtClean="0">
                <a:solidFill>
                  <a:srgbClr val="000000"/>
                </a:solidFill>
              </a:rPr>
              <a:t>refiriendo</a:t>
            </a:r>
            <a:r>
              <a:rPr lang="en-US" dirty="0" smtClean="0">
                <a:solidFill>
                  <a:srgbClr val="000000"/>
                </a:solidFill>
              </a:rPr>
              <a:t> a </a:t>
            </a:r>
            <a:r>
              <a:rPr lang="en-US" dirty="0" err="1" smtClean="0">
                <a:solidFill>
                  <a:srgbClr val="000000"/>
                </a:solidFill>
              </a:rPr>
              <a:t>participantes</a:t>
            </a:r>
            <a:r>
              <a:rPr lang="en-US" dirty="0" smtClean="0">
                <a:solidFill>
                  <a:srgbClr val="000000"/>
                </a:solidFill>
              </a:rPr>
              <a:t> al </a:t>
            </a:r>
            <a:r>
              <a:rPr lang="en-US" dirty="0" err="1" smtClean="0">
                <a:solidFill>
                  <a:srgbClr val="000000"/>
                </a:solidFill>
              </a:rPr>
              <a:t>proceso</a:t>
            </a:r>
            <a:r>
              <a:rPr lang="en-US" dirty="0" smtClean="0">
                <a:solidFill>
                  <a:srgbClr val="000000"/>
                </a:solidFill>
              </a:rPr>
              <a:t> del MANUD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aparece</a:t>
            </a:r>
            <a:r>
              <a:rPr lang="en-US" dirty="0" smtClean="0">
                <a:solidFill>
                  <a:srgbClr val="000000"/>
                </a:solidFill>
              </a:rPr>
              <a:t> en la pared. </a:t>
            </a:r>
            <a:r>
              <a:rPr lang="en-US" dirty="0" err="1" smtClean="0">
                <a:solidFill>
                  <a:srgbClr val="000000"/>
                </a:solidFill>
              </a:rPr>
              <a:t>tarjetas</a:t>
            </a:r>
            <a:r>
              <a:rPr lang="en-US" dirty="0" smtClean="0">
                <a:solidFill>
                  <a:srgbClr val="000000"/>
                </a:solidFill>
              </a:rPr>
              <a:t> en la pared, </a:t>
            </a:r>
            <a:r>
              <a:rPr lang="en-US" dirty="0" err="1" smtClean="0">
                <a:solidFill>
                  <a:srgbClr val="000000"/>
                </a:solidFill>
              </a:rPr>
              <a:t>que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estaban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ocultas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durante</a:t>
            </a:r>
            <a:r>
              <a:rPr lang="en-US" dirty="0" smtClean="0">
                <a:solidFill>
                  <a:srgbClr val="000000"/>
                </a:solidFill>
              </a:rPr>
              <a:t> el </a:t>
            </a:r>
            <a:r>
              <a:rPr lang="en-US" dirty="0" err="1" smtClean="0">
                <a:solidFill>
                  <a:srgbClr val="000000"/>
                </a:solidFill>
              </a:rPr>
              <a:t>ejercicio</a:t>
            </a:r>
            <a:r>
              <a:rPr lang="en-US" dirty="0" smtClean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grupo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descubrirán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durante</a:t>
            </a:r>
            <a:r>
              <a:rPr lang="en-US" dirty="0" smtClean="0">
                <a:solidFill>
                  <a:srgbClr val="000000"/>
                </a:solidFill>
              </a:rPr>
              <a:t> el debate. 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El </a:t>
            </a:r>
            <a:r>
              <a:rPr lang="en-US" dirty="0" err="1" smtClean="0">
                <a:solidFill>
                  <a:srgbClr val="000000"/>
                </a:solidFill>
              </a:rPr>
              <a:t>ejercicio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debe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tomar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unos</a:t>
            </a:r>
            <a:r>
              <a:rPr lang="en-US" dirty="0" smtClean="0">
                <a:solidFill>
                  <a:srgbClr val="000000"/>
                </a:solidFill>
              </a:rPr>
              <a:t> 10-15 </a:t>
            </a:r>
            <a:r>
              <a:rPr lang="en-US" dirty="0" err="1" smtClean="0">
                <a:solidFill>
                  <a:srgbClr val="000000"/>
                </a:solidFill>
              </a:rPr>
              <a:t>minutos</a:t>
            </a:r>
            <a:r>
              <a:rPr lang="en-US" dirty="0" smtClean="0">
                <a:solidFill>
                  <a:srgbClr val="000000"/>
                </a:solidFill>
              </a:rPr>
              <a:t> en total.  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20770C08-E8B8-44C3-A673-8CAB88BC97F1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30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10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Indivisibilidad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son indivisibles.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Ya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orden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civil, cultural,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o social,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inherentes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dignidad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consiguiente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poseen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mismo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rango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condición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y no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clasificados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a priori,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orden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jerárquico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>
              <a:spcBef>
                <a:spcPct val="0"/>
              </a:spcBef>
            </a:pPr>
            <a:endParaRPr lang="en-US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principio: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principio,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debemos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hacernos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algunos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consideran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importantes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detrimento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disfrute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algunos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¿Los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civiles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respetan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protegen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igual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sociales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culturales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¿Se les da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misma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-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ante el CEDAW y el CERD -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PIDCP y el PIDESC?</a:t>
            </a:r>
          </a:p>
          <a:p>
            <a:pPr>
              <a:spcBef>
                <a:spcPct val="0"/>
              </a:spcBef>
            </a:pPr>
            <a:endParaRPr lang="en-US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Interdependencia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interrelación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menudo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depende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totalmente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o en parte, de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demás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salud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depender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determinadas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circunstancias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de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educación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información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comida,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etc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>
              <a:spcBef>
                <a:spcPct val="0"/>
              </a:spcBef>
            </a:pPr>
            <a:endParaRPr lang="en-US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principio: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cuestiones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no se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abordan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forma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aislada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bien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reconocimiento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interdependencia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, el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análisis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situación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respuesta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estratégica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hace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global y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completo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CEC6D901-52D2-40A5-A42C-5A2738ACD940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31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4744" y="179512"/>
            <a:ext cx="4572000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6672" y="3779912"/>
            <a:ext cx="5832648" cy="4114800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9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no-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900" i="1" dirty="0" smtClean="0">
                <a:solidFill>
                  <a:srgbClr val="000000"/>
                </a:solidFill>
                <a:ea typeface="ＭＳ Ｐゴシック" pitchFamily="34" charset="-128"/>
              </a:rPr>
              <a:t> 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dignidad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intrínseca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sin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ninguna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clase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sea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raza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color,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sexo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idioma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religión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opinión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otra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índole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origen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social,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discapacidad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posición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otra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condición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interpretación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hecha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órganos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virtud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razón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adelanto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hombres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base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requisito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absoluto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</a:p>
          <a:p>
            <a:pPr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cuáles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sectores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no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encuentran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pie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estén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privados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ejercer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Existen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leyes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discriminatorias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prácticas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administrativas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reglamentarias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discriminatorias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contra un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particular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población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Existe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cultura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imperante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i="1" dirty="0" smtClean="0">
                <a:solidFill>
                  <a:srgbClr val="000000"/>
                </a:solidFill>
                <a:ea typeface="ＭＳ Ｐゴシック" pitchFamily="34" charset="-128"/>
              </a:rPr>
              <a:t>"de facto"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reconocen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aplican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positiva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afirmativa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Cómo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afectado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problema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desfavorecidos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¿Los hombres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experimentan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¿El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proyecto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llega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vulnerables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comunidades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 ¿Hay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obstáculos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ocultos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impedir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desfavorecidos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Qué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preste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especial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desfavorecidos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¿Se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recogido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datos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desglosados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 ¿Los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datos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utilizado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informar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intervenciones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importante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tener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cuenta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identificado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determinados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desfavorecidos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centra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: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(CEDM/CEDAW),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niños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(CDN/CDN (CRC),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minorías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raciales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étnicas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(CEDR/CERD), y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trabajadores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migrantes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(CTM/CMW).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estructural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históricos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exclusión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necesarios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vivir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pie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población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endParaRPr lang="en-US" sz="90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2996D279-6ADA-46BF-A25D-5EDB093320FF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32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 eaLnBrk="1" hangingPunct="1">
              <a:spcBef>
                <a:spcPct val="0"/>
              </a:spcBef>
            </a:pPr>
            <a:endParaRPr lang="en-GB" altLang="ja-JP" sz="1000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9D4C0F17-48C9-4F98-8567-73B47A838687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33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323850"/>
            <a:ext cx="4572000" cy="342900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8680" y="3851920"/>
            <a:ext cx="5904656" cy="4114800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9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9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inclusión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Toda persona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pueblos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en,  y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contribución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disfrute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civil,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social, cultural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libertades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fundamentales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principio: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capaces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libremente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propio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oportunidades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información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hacer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propuestas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concretas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espacios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pública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decisiones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Existen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mecanismos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paralelos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desempoderen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Existe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civil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independiente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tenga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¿Las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organizaciones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civil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voz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?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contexto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cooperación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necesario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preguntarse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destinatario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beneficiario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está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involucrado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ejecución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seguimiento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significado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empoderamiento</a:t>
            </a:r>
            <a:endParaRPr lang="en-US" sz="9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Un EBDH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implica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libre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sentido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"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empoderamiento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"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individuos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lo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implica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un control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decisiones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lugar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consulta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intercambio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información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contexto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amplia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involucre,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a, 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niños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mujeres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minorías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comunidades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rurales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organizaciones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civil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durante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recopilación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información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conducir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sólo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valiosos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sino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mayor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comprensión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miembros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cuáles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papeles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reivindicación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cumplimiento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Además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cuando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hay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espacios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examine junta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problemas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ponga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acuerdo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causas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propensa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será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apoyar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implementación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resolverlos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gestión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efectiva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endParaRPr lang="en-US" sz="9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gestión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efectiva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paciencia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lleva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cabo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nivel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local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proyecto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o 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nivel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importante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subrayar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principal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mecanismo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en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posible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son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estructuras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democráticas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algunas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circunstancias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marcos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alternativos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socavar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estructuras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democráticas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nacientes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crear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sistemas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paralelos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deseados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y, a largo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plazo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insostenible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Sin embargo,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muchos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necesarios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arreglos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innovadores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facilitar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FE0AF93E-B2DA-4648-8EE2-BEAD59BDCCBA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34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10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Rendición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cuentas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y Estado de </a:t>
            </a:r>
            <a:r>
              <a:rPr lang="en-US" sz="1000" b="1" i="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b="1" i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portadores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responder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respeto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sentido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legales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estándares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consagradas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instrumentos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caso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no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agraviados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facultados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iniciar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judiciales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reparación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apropiada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daños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ante un tribunal 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juzgado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competente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según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reglas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procedimientos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legales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aceptar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voluntariamente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instrumentos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legislación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correspondiente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el Estado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i="1" dirty="0" err="1" smtClean="0">
                <a:solidFill>
                  <a:srgbClr val="000000"/>
                </a:solidFill>
                <a:ea typeface="ＭＳ Ｐゴシック" pitchFamily="34" charset="-128"/>
              </a:rPr>
              <a:t>respetar</a:t>
            </a:r>
            <a:r>
              <a:rPr lang="en-US" sz="1000" i="1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1000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proteger</a:t>
            </a:r>
            <a:r>
              <a:rPr lang="en-US" sz="1000" i="1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i="1" dirty="0" err="1" smtClean="0">
                <a:solidFill>
                  <a:srgbClr val="000000"/>
                </a:solidFill>
                <a:ea typeface="ＭＳ Ｐゴシック" pitchFamily="34" charset="-128"/>
              </a:rPr>
              <a:t>realizar</a:t>
            </a:r>
            <a:r>
              <a:rPr lang="en-US" sz="1000" i="1" dirty="0" smtClean="0">
                <a:solidFill>
                  <a:srgbClr val="000000"/>
                </a:solidFill>
                <a:ea typeface="ＭＳ Ｐゴシック" pitchFamily="34" charset="-128"/>
              </a:rPr>
              <a:t> los</a:t>
            </a:r>
            <a:r>
              <a:rPr lang="en-US" sz="10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¿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pregunta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debemos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hacernos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autoridades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competentes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nivel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estatal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local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comunitario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cumplen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Si no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así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¿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cuáles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son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obstáculos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 ¿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Existen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mecanismos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personas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privadas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obtener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reparación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adecuada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¿Se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respeta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cumple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Estado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 ¿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organizaciones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civil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movilizar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sociedad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seguimiento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desempeño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públicas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A623BF2C-F0E9-4CB8-8150-D74F53EA7395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35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1000" b="1" dirty="0" smtClean="0"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b="1" dirty="0" err="1" smtClean="0">
                <a:ea typeface="ＭＳ Ｐゴシック" pitchFamily="34" charset="-128"/>
              </a:rPr>
              <a:t>Papel</a:t>
            </a:r>
            <a:r>
              <a:rPr lang="en-US" sz="1000" b="1" dirty="0" smtClean="0">
                <a:ea typeface="ＭＳ Ｐゴシック" pitchFamily="34" charset="-128"/>
              </a:rPr>
              <a:t> del Tribunal </a:t>
            </a:r>
            <a:r>
              <a:rPr lang="en-US" sz="1000" b="1" dirty="0" err="1" smtClean="0">
                <a:ea typeface="ＭＳ Ｐゴシック" pitchFamily="34" charset="-128"/>
              </a:rPr>
              <a:t>Constitucional</a:t>
            </a:r>
            <a:r>
              <a:rPr lang="en-US" sz="1000" b="1" dirty="0" smtClean="0">
                <a:ea typeface="ＭＳ Ｐゴシック" pitchFamily="34" charset="-128"/>
              </a:rPr>
              <a:t> o </a:t>
            </a:r>
            <a:r>
              <a:rPr lang="en-US" sz="1000" b="1" dirty="0" err="1" smtClean="0">
                <a:ea typeface="ＭＳ Ｐゴシック" pitchFamily="34" charset="-128"/>
              </a:rPr>
              <a:t>Institución</a:t>
            </a:r>
            <a:r>
              <a:rPr lang="en-US" sz="1000" b="1" dirty="0" smtClean="0">
                <a:ea typeface="ＭＳ Ｐゴシック" pitchFamily="34" charset="-128"/>
              </a:rPr>
              <a:t> Similar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1000" dirty="0" smtClean="0">
                <a:ea typeface="ＭＳ Ｐゴシック" pitchFamily="34" charset="-128"/>
              </a:rPr>
              <a:t>En el </a:t>
            </a:r>
            <a:r>
              <a:rPr lang="en-US" sz="1000" dirty="0" err="1" smtClean="0">
                <a:ea typeface="ＭＳ Ｐゴシック" pitchFamily="34" charset="-128"/>
              </a:rPr>
              <a:t>contexto</a:t>
            </a:r>
            <a:r>
              <a:rPr lang="en-US" sz="1000" dirty="0" smtClean="0">
                <a:ea typeface="ＭＳ Ｐゴシック" pitchFamily="34" charset="-128"/>
              </a:rPr>
              <a:t> de </a:t>
            </a:r>
            <a:r>
              <a:rPr lang="en-US" sz="1000" dirty="0" err="1" smtClean="0">
                <a:ea typeface="ＭＳ Ｐゴシック" pitchFamily="34" charset="-128"/>
              </a:rPr>
              <a:t>una</a:t>
            </a:r>
            <a:r>
              <a:rPr lang="en-US" sz="1000" dirty="0" smtClean="0">
                <a:ea typeface="ＭＳ Ｐゴシック" pitchFamily="34" charset="-128"/>
              </a:rPr>
              <a:t> PNDH </a:t>
            </a:r>
            <a:r>
              <a:rPr lang="en-US" sz="1000" dirty="0" err="1" smtClean="0">
                <a:ea typeface="ＭＳ Ｐゴシック" pitchFamily="34" charset="-128"/>
              </a:rPr>
              <a:t>eficaz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es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importante</a:t>
            </a:r>
            <a:r>
              <a:rPr lang="en-US" sz="1000" dirty="0" smtClean="0">
                <a:ea typeface="ＭＳ Ｐゴシック" pitchFamily="34" charset="-128"/>
              </a:rPr>
              <a:t> la </a:t>
            </a:r>
            <a:r>
              <a:rPr lang="en-US" sz="1000" dirty="0" err="1" smtClean="0">
                <a:ea typeface="ＭＳ Ｐゴシック" pitchFamily="34" charset="-128"/>
              </a:rPr>
              <a:t>existencia</a:t>
            </a:r>
            <a:r>
              <a:rPr lang="en-US" sz="1000" dirty="0" smtClean="0">
                <a:ea typeface="ＭＳ Ｐゴシック" pitchFamily="34" charset="-128"/>
              </a:rPr>
              <a:t> o </a:t>
            </a:r>
            <a:r>
              <a:rPr lang="en-US" sz="1000" dirty="0" err="1" smtClean="0">
                <a:ea typeface="ＭＳ Ｐゴシック" pitchFamily="34" charset="-128"/>
              </a:rPr>
              <a:t>creación</a:t>
            </a:r>
            <a:r>
              <a:rPr lang="en-US" sz="1000" dirty="0" smtClean="0">
                <a:ea typeface="ＭＳ Ｐゴシック" pitchFamily="34" charset="-128"/>
              </a:rPr>
              <a:t> de </a:t>
            </a:r>
            <a:r>
              <a:rPr lang="en-US" sz="1000" dirty="0" err="1" smtClean="0">
                <a:ea typeface="ＭＳ Ｐゴシック" pitchFamily="34" charset="-128"/>
              </a:rPr>
              <a:t>una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institución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independiente</a:t>
            </a:r>
            <a:r>
              <a:rPr lang="en-US" sz="1000" dirty="0" smtClean="0">
                <a:ea typeface="ＭＳ Ｐゴシック" pitchFamily="34" charset="-128"/>
              </a:rPr>
              <a:t>, </a:t>
            </a:r>
            <a:r>
              <a:rPr lang="en-US" sz="1000" dirty="0" err="1" smtClean="0">
                <a:ea typeface="ＭＳ Ｐゴシック" pitchFamily="34" charset="-128"/>
              </a:rPr>
              <a:t>encargada</a:t>
            </a:r>
            <a:r>
              <a:rPr lang="en-US" sz="1000" dirty="0" smtClean="0">
                <a:ea typeface="ＭＳ Ｐゴシック" pitchFamily="34" charset="-128"/>
              </a:rPr>
              <a:t> de la </a:t>
            </a:r>
            <a:r>
              <a:rPr lang="en-US" sz="1000" dirty="0" err="1" smtClean="0">
                <a:ea typeface="ＭＳ Ｐゴシック" pitchFamily="34" charset="-128"/>
              </a:rPr>
              <a:t>vigilancia</a:t>
            </a:r>
            <a:r>
              <a:rPr lang="en-US" sz="1000" dirty="0" smtClean="0">
                <a:ea typeface="ＭＳ Ｐゴシック" pitchFamily="34" charset="-128"/>
              </a:rPr>
              <a:t> de </a:t>
            </a:r>
            <a:r>
              <a:rPr lang="en-US" sz="1000" dirty="0" err="1" smtClean="0">
                <a:ea typeface="ＭＳ Ｐゴシック" pitchFamily="34" charset="-128"/>
              </a:rPr>
              <a:t>las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leyes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aprobadas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el </a:t>
            </a:r>
            <a:r>
              <a:rPr lang="en-US" sz="1000" dirty="0" err="1" smtClean="0">
                <a:ea typeface="ＭＳ Ｐゴシック" pitchFamily="34" charset="-128"/>
              </a:rPr>
              <a:t>Parlamento</a:t>
            </a:r>
            <a:r>
              <a:rPr lang="en-US" sz="1000" dirty="0" smtClean="0">
                <a:ea typeface="ＭＳ Ｐゴシック" pitchFamily="34" charset="-128"/>
              </a:rPr>
              <a:t> y </a:t>
            </a:r>
            <a:r>
              <a:rPr lang="en-US" sz="1000" dirty="0" err="1" smtClean="0">
                <a:ea typeface="ＭＳ Ｐゴシック" pitchFamily="34" charset="-128"/>
              </a:rPr>
              <a:t>que</a:t>
            </a:r>
            <a:r>
              <a:rPr lang="en-US" sz="1000" dirty="0" smtClean="0">
                <a:ea typeface="ＭＳ Ｐゴシック" pitchFamily="34" charset="-128"/>
              </a:rPr>
              <a:t> se </a:t>
            </a:r>
            <a:r>
              <a:rPr lang="en-US" sz="1000" dirty="0" err="1" smtClean="0">
                <a:ea typeface="ＭＳ Ｐゴシック" pitchFamily="34" charset="-128"/>
              </a:rPr>
              <a:t>pronuncie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sobre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su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constitucionalidad</a:t>
            </a:r>
            <a:r>
              <a:rPr lang="en-US" sz="1000" dirty="0" smtClean="0">
                <a:ea typeface="ＭＳ Ｐゴシック" pitchFamily="34" charset="-128"/>
              </a:rPr>
              <a:t> y/o </a:t>
            </a:r>
            <a:r>
              <a:rPr lang="en-US" sz="1000" dirty="0" err="1" smtClean="0">
                <a:ea typeface="ＭＳ Ｐゴシック" pitchFamily="34" charset="-128"/>
              </a:rPr>
              <a:t>su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conformidad</a:t>
            </a:r>
            <a:r>
              <a:rPr lang="en-US" sz="1000" dirty="0" smtClean="0">
                <a:ea typeface="ＭＳ Ｐゴシック" pitchFamily="34" charset="-128"/>
              </a:rPr>
              <a:t> con </a:t>
            </a:r>
            <a:r>
              <a:rPr lang="en-US" sz="1000" dirty="0" err="1" smtClean="0">
                <a:ea typeface="ＭＳ Ｐゴシック" pitchFamily="34" charset="-128"/>
              </a:rPr>
              <a:t>las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normas</a:t>
            </a:r>
            <a:r>
              <a:rPr lang="en-US" sz="1000" dirty="0" smtClean="0">
                <a:ea typeface="ＭＳ Ｐゴシック" pitchFamily="34" charset="-128"/>
              </a:rPr>
              <a:t> y </a:t>
            </a:r>
            <a:r>
              <a:rPr lang="en-US" sz="1000" dirty="0" err="1" smtClean="0">
                <a:ea typeface="ＭＳ Ｐゴシック" pitchFamily="34" charset="-128"/>
              </a:rPr>
              <a:t>estándares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internacionales</a:t>
            </a:r>
            <a:r>
              <a:rPr lang="en-US" sz="1000" dirty="0" smtClean="0">
                <a:ea typeface="ＭＳ Ｐゴシック" pitchFamily="34" charset="-128"/>
              </a:rPr>
              <a:t> de </a:t>
            </a:r>
            <a:r>
              <a:rPr lang="en-US" sz="1000" dirty="0" err="1" smtClean="0">
                <a:ea typeface="ＭＳ Ｐゴシック" pitchFamily="34" charset="-128"/>
              </a:rPr>
              <a:t>derechos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humanos</a:t>
            </a:r>
            <a:r>
              <a:rPr lang="en-US" sz="1000" dirty="0" smtClean="0">
                <a:ea typeface="ＭＳ Ｐゴシック" pitchFamily="34" charset="-128"/>
              </a:rPr>
              <a:t>. Lo ideal </a:t>
            </a:r>
            <a:r>
              <a:rPr lang="en-US" sz="1000" dirty="0" err="1" smtClean="0">
                <a:ea typeface="ＭＳ Ｐゴシック" pitchFamily="34" charset="-128"/>
              </a:rPr>
              <a:t>sería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que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esos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tribunales</a:t>
            </a:r>
            <a:r>
              <a:rPr lang="en-US" sz="1000" dirty="0" smtClean="0">
                <a:ea typeface="ＭＳ Ｐゴシック" pitchFamily="34" charset="-128"/>
              </a:rPr>
              <a:t> o </a:t>
            </a:r>
            <a:r>
              <a:rPr lang="en-US" sz="1000" dirty="0" err="1" smtClean="0">
                <a:ea typeface="ＭＳ Ｐゴシック" pitchFamily="34" charset="-128"/>
              </a:rPr>
              <a:t>instituciones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revisaran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toda</a:t>
            </a:r>
            <a:r>
              <a:rPr lang="en-US" sz="1000" dirty="0" smtClean="0">
                <a:ea typeface="ＭＳ Ｐゴシック" pitchFamily="34" charset="-128"/>
              </a:rPr>
              <a:t> la </a:t>
            </a:r>
            <a:r>
              <a:rPr lang="en-US" sz="1000" dirty="0" err="1" smtClean="0">
                <a:ea typeface="ＭＳ Ｐゴシック" pitchFamily="34" charset="-128"/>
              </a:rPr>
              <a:t>legislación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adoptada</a:t>
            </a:r>
            <a:r>
              <a:rPr lang="en-US" sz="1000" dirty="0" smtClean="0">
                <a:ea typeface="ＭＳ Ｐゴシック" pitchFamily="34" charset="-128"/>
              </a:rPr>
              <a:t> de forma </a:t>
            </a:r>
            <a:r>
              <a:rPr lang="en-US" sz="1000" dirty="0" err="1" smtClean="0">
                <a:ea typeface="ＭＳ Ｐゴシック" pitchFamily="34" charset="-128"/>
              </a:rPr>
              <a:t>automática</a:t>
            </a:r>
            <a:r>
              <a:rPr lang="en-US" sz="1000" dirty="0" smtClean="0">
                <a:ea typeface="ＭＳ Ｐゴシック" pitchFamily="34" charset="-128"/>
              </a:rPr>
              <a:t>. Sin embargo, en </a:t>
            </a:r>
            <a:r>
              <a:rPr lang="en-US" sz="1000" dirty="0" err="1" smtClean="0">
                <a:ea typeface="ＭＳ Ｐゴシック" pitchFamily="34" charset="-128"/>
              </a:rPr>
              <a:t>muchos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casos</a:t>
            </a:r>
            <a:r>
              <a:rPr lang="en-US" sz="1000" dirty="0" smtClean="0">
                <a:ea typeface="ＭＳ Ｐゴシック" pitchFamily="34" charset="-128"/>
              </a:rPr>
              <a:t>, </a:t>
            </a:r>
            <a:r>
              <a:rPr lang="en-US" sz="1000" dirty="0" err="1" smtClean="0">
                <a:ea typeface="ＭＳ Ｐゴシック" pitchFamily="34" charset="-128"/>
              </a:rPr>
              <a:t>revisan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leyes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impugnadas</a:t>
            </a:r>
            <a:r>
              <a:rPr lang="en-US" sz="1000" dirty="0" smtClean="0">
                <a:ea typeface="ＭＳ Ｐゴシック" pitchFamily="34" charset="-128"/>
              </a:rPr>
              <a:t> - </a:t>
            </a:r>
            <a:r>
              <a:rPr lang="en-US" sz="1000" dirty="0" err="1" smtClean="0">
                <a:ea typeface="ＭＳ Ｐゴシック" pitchFamily="34" charset="-128"/>
              </a:rPr>
              <a:t>ya</a:t>
            </a:r>
            <a:r>
              <a:rPr lang="en-US" sz="1000" dirty="0" smtClean="0">
                <a:ea typeface="ＭＳ Ｐゴシック" pitchFamily="34" charset="-128"/>
              </a:rPr>
              <a:t> sea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el </a:t>
            </a:r>
            <a:r>
              <a:rPr lang="en-US" sz="1000" dirty="0" err="1" smtClean="0">
                <a:ea typeface="ＭＳ Ｐゴシック" pitchFamily="34" charset="-128"/>
              </a:rPr>
              <a:t>Gobierno</a:t>
            </a:r>
            <a:r>
              <a:rPr lang="en-US" sz="1000" dirty="0" smtClean="0">
                <a:ea typeface="ＭＳ Ｐゴシック" pitchFamily="34" charset="-128"/>
              </a:rPr>
              <a:t>,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el </a:t>
            </a:r>
            <a:r>
              <a:rPr lang="en-US" sz="1000" dirty="0" err="1" smtClean="0">
                <a:ea typeface="ＭＳ Ｐゴシック" pitchFamily="34" charset="-128"/>
              </a:rPr>
              <a:t>Parlamento</a:t>
            </a:r>
            <a:r>
              <a:rPr lang="en-US" sz="1000" dirty="0" smtClean="0">
                <a:ea typeface="ＭＳ Ｐゴシック" pitchFamily="34" charset="-128"/>
              </a:rPr>
              <a:t>, o en </a:t>
            </a:r>
            <a:r>
              <a:rPr lang="en-US" sz="1000" dirty="0" err="1" smtClean="0">
                <a:ea typeface="ＭＳ Ｐゴシック" pitchFamily="34" charset="-128"/>
              </a:rPr>
              <a:t>algunos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casos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un </a:t>
            </a:r>
            <a:r>
              <a:rPr lang="en-US" sz="1000" dirty="0" err="1" smtClean="0">
                <a:ea typeface="ＭＳ Ｐゴシック" pitchFamily="34" charset="-128"/>
              </a:rPr>
              <a:t>juez</a:t>
            </a:r>
            <a:r>
              <a:rPr lang="en-US" sz="1000" dirty="0" smtClean="0">
                <a:ea typeface="ＭＳ Ｐゴシック" pitchFamily="34" charset="-128"/>
              </a:rPr>
              <a:t> o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miembros</a:t>
            </a:r>
            <a:r>
              <a:rPr lang="en-US" sz="1000" dirty="0" smtClean="0">
                <a:ea typeface="ＭＳ Ｐゴシック" pitchFamily="34" charset="-128"/>
              </a:rPr>
              <a:t> de la </a:t>
            </a:r>
            <a:r>
              <a:rPr lang="en-US" sz="1000" dirty="0" err="1" smtClean="0">
                <a:ea typeface="ＭＳ Ｐゴシック" pitchFamily="34" charset="-128"/>
              </a:rPr>
              <a:t>sociedad</a:t>
            </a:r>
            <a:r>
              <a:rPr lang="en-US" sz="1000" dirty="0" smtClean="0">
                <a:ea typeface="ＭＳ Ｐゴシック" pitchFamily="34" charset="-128"/>
              </a:rPr>
              <a:t> civil. El Tribunal </a:t>
            </a:r>
            <a:r>
              <a:rPr lang="en-US" sz="1000" dirty="0" err="1" smtClean="0">
                <a:ea typeface="ＭＳ Ｐゴシック" pitchFamily="34" charset="-128"/>
              </a:rPr>
              <a:t>Constitucional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por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derecho</a:t>
            </a:r>
            <a:r>
              <a:rPr lang="en-US" sz="1000" dirty="0" smtClean="0">
                <a:ea typeface="ＭＳ Ｐゴシック" pitchFamily="34" charset="-128"/>
              </a:rPr>
              <a:t> de </a:t>
            </a:r>
            <a:r>
              <a:rPr lang="en-US" sz="1000" dirty="0" err="1" smtClean="0">
                <a:ea typeface="ＭＳ Ｐゴシック" pitchFamily="34" charset="-128"/>
              </a:rPr>
              <a:t>iniciativa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puede</a:t>
            </a:r>
            <a:r>
              <a:rPr lang="en-US" sz="1000" dirty="0" smtClean="0">
                <a:ea typeface="ＭＳ Ｐゴシック" pitchFamily="34" charset="-128"/>
              </a:rPr>
              <a:t> </a:t>
            </a:r>
            <a:r>
              <a:rPr lang="en-US" sz="1000" dirty="0" err="1" smtClean="0">
                <a:ea typeface="ＭＳ Ｐゴシック" pitchFamily="34" charset="-128"/>
              </a:rPr>
              <a:t>encargar</a:t>
            </a:r>
            <a:r>
              <a:rPr lang="en-US" sz="1000" dirty="0" smtClean="0">
                <a:ea typeface="ＭＳ Ｐゴシック" pitchFamily="34" charset="-128"/>
              </a:rPr>
              <a:t> a la Corte </a:t>
            </a:r>
            <a:r>
              <a:rPr lang="en-US" sz="1000" dirty="0" err="1" smtClean="0">
                <a:ea typeface="ＭＳ Ｐゴシック" pitchFamily="34" charset="-128"/>
              </a:rPr>
              <a:t>Suprema</a:t>
            </a:r>
            <a:r>
              <a:rPr lang="en-US" sz="1000" dirty="0" smtClean="0">
                <a:ea typeface="ＭＳ Ｐゴシック" pitchFamily="34" charset="-128"/>
              </a:rPr>
              <a:t>. </a:t>
            </a:r>
          </a:p>
          <a:p>
            <a:pPr>
              <a:spcBef>
                <a:spcPct val="0"/>
              </a:spcBef>
            </a:pPr>
            <a:endParaRPr lang="en-US" sz="1000" b="1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000" b="1" dirty="0" smtClean="0">
                <a:ea typeface="宋体" pitchFamily="2" charset="-122"/>
              </a:rPr>
              <a:t>Los </a:t>
            </a:r>
            <a:r>
              <a:rPr lang="en-US" sz="1000" b="1" dirty="0" err="1" smtClean="0">
                <a:ea typeface="宋体" pitchFamily="2" charset="-122"/>
              </a:rPr>
              <a:t>marcos</a:t>
            </a:r>
            <a:r>
              <a:rPr lang="en-US" sz="1000" b="1" dirty="0" smtClean="0">
                <a:ea typeface="宋体" pitchFamily="2" charset="-122"/>
              </a:rPr>
              <a:t> </a:t>
            </a:r>
            <a:r>
              <a:rPr lang="en-US" sz="1000" b="1" dirty="0" err="1" smtClean="0">
                <a:ea typeface="宋体" pitchFamily="2" charset="-122"/>
              </a:rPr>
              <a:t>constitucionales</a:t>
            </a:r>
            <a:r>
              <a:rPr lang="en-US" sz="1000" b="1" dirty="0" smtClean="0">
                <a:ea typeface="宋体" pitchFamily="2" charset="-122"/>
              </a:rPr>
              <a:t> y </a:t>
            </a:r>
            <a:r>
              <a:rPr lang="en-US" sz="1000" b="1" dirty="0" err="1" smtClean="0">
                <a:ea typeface="宋体" pitchFamily="2" charset="-122"/>
              </a:rPr>
              <a:t>legales</a:t>
            </a:r>
            <a:r>
              <a:rPr lang="en-US" sz="1000" b="1" dirty="0" smtClean="0">
                <a:ea typeface="宋体" pitchFamily="2" charset="-122"/>
              </a:rPr>
              <a:t> </a:t>
            </a:r>
            <a:r>
              <a:rPr lang="en-US" sz="1000" b="1" dirty="0" err="1" smtClean="0">
                <a:ea typeface="宋体" pitchFamily="2" charset="-122"/>
              </a:rPr>
              <a:t>deben</a:t>
            </a:r>
            <a:r>
              <a:rPr lang="en-US" sz="1000" b="1" dirty="0" smtClean="0">
                <a:ea typeface="宋体" pitchFamily="2" charset="-122"/>
              </a:rPr>
              <a:t>:</a:t>
            </a:r>
          </a:p>
          <a:p>
            <a:pPr>
              <a:spcBef>
                <a:spcPct val="0"/>
              </a:spcBef>
            </a:pPr>
            <a:endParaRPr lang="en-US" sz="1000" b="1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000" dirty="0" err="1" smtClean="0">
                <a:ea typeface="宋体" pitchFamily="2" charset="-122"/>
              </a:rPr>
              <a:t>Estar</a:t>
            </a:r>
            <a:r>
              <a:rPr lang="en-US" sz="1000" dirty="0" smtClean="0">
                <a:ea typeface="宋体" pitchFamily="2" charset="-122"/>
              </a:rPr>
              <a:t> en </a:t>
            </a:r>
            <a:r>
              <a:rPr lang="en-US" sz="1000" dirty="0" err="1" smtClean="0">
                <a:ea typeface="宋体" pitchFamily="2" charset="-122"/>
              </a:rPr>
              <a:t>conformidad</a:t>
            </a:r>
            <a:r>
              <a:rPr lang="en-US" sz="1000" dirty="0" smtClean="0">
                <a:ea typeface="宋体" pitchFamily="2" charset="-122"/>
              </a:rPr>
              <a:t> con </a:t>
            </a:r>
            <a:r>
              <a:rPr lang="en-US" sz="1000" dirty="0" err="1" smtClean="0">
                <a:ea typeface="宋体" pitchFamily="2" charset="-122"/>
              </a:rPr>
              <a:t>las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normas</a:t>
            </a:r>
            <a:r>
              <a:rPr lang="en-US" sz="1000" dirty="0" smtClean="0">
                <a:ea typeface="宋体" pitchFamily="2" charset="-122"/>
              </a:rPr>
              <a:t>, </a:t>
            </a:r>
            <a:r>
              <a:rPr lang="en-US" sz="1000" dirty="0" err="1" smtClean="0">
                <a:ea typeface="宋体" pitchFamily="2" charset="-122"/>
              </a:rPr>
              <a:t>estándares</a:t>
            </a:r>
            <a:r>
              <a:rPr lang="en-US" sz="1000" dirty="0" smtClean="0">
                <a:ea typeface="宋体" pitchFamily="2" charset="-122"/>
              </a:rPr>
              <a:t> y </a:t>
            </a:r>
            <a:r>
              <a:rPr lang="en-US" sz="1000" dirty="0" err="1" smtClean="0">
                <a:ea typeface="宋体" pitchFamily="2" charset="-122"/>
              </a:rPr>
              <a:t>principios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internacionales</a:t>
            </a:r>
            <a:r>
              <a:rPr lang="en-US" sz="1000" dirty="0" smtClean="0">
                <a:ea typeface="宋体" pitchFamily="2" charset="-122"/>
              </a:rPr>
              <a:t> de </a:t>
            </a:r>
            <a:r>
              <a:rPr lang="en-US" sz="1000" dirty="0" err="1" smtClean="0">
                <a:ea typeface="宋体" pitchFamily="2" charset="-122"/>
              </a:rPr>
              <a:t>derechos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humanos</a:t>
            </a:r>
            <a:r>
              <a:rPr lang="en-US" sz="1000" dirty="0" smtClean="0">
                <a:ea typeface="宋体" pitchFamily="2" charset="-122"/>
              </a:rPr>
              <a:t> </a:t>
            </a:r>
          </a:p>
          <a:p>
            <a:pPr>
              <a:spcBef>
                <a:spcPct val="0"/>
              </a:spcBef>
            </a:pPr>
            <a:endParaRPr lang="en-US" sz="1000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000" dirty="0" err="1" smtClean="0">
                <a:ea typeface="宋体" pitchFamily="2" charset="-122"/>
              </a:rPr>
              <a:t>Establecer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marcos</a:t>
            </a:r>
            <a:r>
              <a:rPr lang="en-US" sz="1000" dirty="0" smtClean="0">
                <a:ea typeface="宋体" pitchFamily="2" charset="-122"/>
              </a:rPr>
              <a:t> de </a:t>
            </a:r>
            <a:r>
              <a:rPr lang="en-US" sz="1000" dirty="0" err="1" smtClean="0">
                <a:ea typeface="宋体" pitchFamily="2" charset="-122"/>
              </a:rPr>
              <a:t>políticas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para</a:t>
            </a:r>
            <a:r>
              <a:rPr lang="en-US" sz="1000" dirty="0" smtClean="0">
                <a:ea typeface="宋体" pitchFamily="2" charset="-122"/>
              </a:rPr>
              <a:t> la </a:t>
            </a:r>
            <a:r>
              <a:rPr lang="en-US" sz="1000" dirty="0" err="1" smtClean="0">
                <a:ea typeface="宋体" pitchFamily="2" charset="-122"/>
              </a:rPr>
              <a:t>protección</a:t>
            </a:r>
            <a:r>
              <a:rPr lang="en-US" sz="1000" dirty="0" smtClean="0">
                <a:ea typeface="宋体" pitchFamily="2" charset="-122"/>
              </a:rPr>
              <a:t> de los </a:t>
            </a:r>
            <a:r>
              <a:rPr lang="en-US" sz="1000" dirty="0" err="1" smtClean="0">
                <a:ea typeface="宋体" pitchFamily="2" charset="-122"/>
              </a:rPr>
              <a:t>derechos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humanos</a:t>
            </a:r>
            <a:endParaRPr lang="en-US" sz="1000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endParaRPr lang="en-US" sz="1000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000" dirty="0" err="1" smtClean="0">
                <a:ea typeface="宋体" pitchFamily="2" charset="-122"/>
              </a:rPr>
              <a:t>Permitir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recursos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eficaces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para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violaciones</a:t>
            </a:r>
            <a:r>
              <a:rPr lang="en-US" sz="1000" dirty="0" smtClean="0">
                <a:ea typeface="宋体" pitchFamily="2" charset="-122"/>
              </a:rPr>
              <a:t> y </a:t>
            </a:r>
            <a:r>
              <a:rPr lang="en-US" sz="1000" dirty="0" err="1" smtClean="0">
                <a:ea typeface="宋体" pitchFamily="2" charset="-122"/>
              </a:rPr>
              <a:t>abusos</a:t>
            </a:r>
            <a:endParaRPr lang="en-US" sz="1000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endParaRPr lang="en-US" sz="1000" dirty="0" smtClean="0">
              <a:ea typeface="宋体" pitchFamily="2" charset="-122"/>
            </a:endParaRPr>
          </a:p>
          <a:p>
            <a:pPr>
              <a:spcBef>
                <a:spcPct val="0"/>
              </a:spcBef>
            </a:pPr>
            <a:r>
              <a:rPr lang="en-US" sz="1000" dirty="0" err="1" smtClean="0">
                <a:ea typeface="宋体" pitchFamily="2" charset="-122"/>
              </a:rPr>
              <a:t>Promover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participación</a:t>
            </a:r>
            <a:r>
              <a:rPr lang="en-US" sz="1000" dirty="0" smtClean="0">
                <a:ea typeface="宋体" pitchFamily="2" charset="-122"/>
              </a:rPr>
              <a:t>, </a:t>
            </a:r>
            <a:r>
              <a:rPr lang="en-US" sz="1000" dirty="0" err="1" smtClean="0">
                <a:ea typeface="宋体" pitchFamily="2" charset="-122"/>
              </a:rPr>
              <a:t>procesos</a:t>
            </a:r>
            <a:r>
              <a:rPr lang="en-US" sz="1000" dirty="0" smtClean="0">
                <a:ea typeface="宋体" pitchFamily="2" charset="-122"/>
              </a:rPr>
              <a:t> de </a:t>
            </a:r>
            <a:r>
              <a:rPr lang="en-US" sz="1000" dirty="0" err="1" smtClean="0">
                <a:ea typeface="宋体" pitchFamily="2" charset="-122"/>
              </a:rPr>
              <a:t>toma</a:t>
            </a:r>
            <a:r>
              <a:rPr lang="en-US" sz="1000" dirty="0" smtClean="0">
                <a:ea typeface="宋体" pitchFamily="2" charset="-122"/>
              </a:rPr>
              <a:t> de </a:t>
            </a:r>
            <a:r>
              <a:rPr lang="en-US" sz="1000" dirty="0" err="1" smtClean="0">
                <a:ea typeface="宋体" pitchFamily="2" charset="-122"/>
              </a:rPr>
              <a:t>decisiones</a:t>
            </a:r>
            <a:r>
              <a:rPr lang="en-US" sz="1000" dirty="0" smtClean="0">
                <a:ea typeface="宋体" pitchFamily="2" charset="-122"/>
              </a:rPr>
              <a:t> y </a:t>
            </a:r>
            <a:r>
              <a:rPr lang="en-US" sz="1000" dirty="0" err="1" smtClean="0">
                <a:ea typeface="宋体" pitchFamily="2" charset="-122"/>
              </a:rPr>
              <a:t>cooperación</a:t>
            </a:r>
            <a:r>
              <a:rPr lang="en-US" sz="1000" dirty="0" smtClean="0">
                <a:ea typeface="宋体" pitchFamily="2" charset="-122"/>
              </a:rPr>
              <a:t> con el </a:t>
            </a:r>
            <a:r>
              <a:rPr lang="en-US" sz="1000" dirty="0" err="1" smtClean="0">
                <a:ea typeface="宋体" pitchFamily="2" charset="-122"/>
              </a:rPr>
              <a:t>sistema</a:t>
            </a:r>
            <a:r>
              <a:rPr lang="en-US" sz="1000" dirty="0" smtClean="0">
                <a:ea typeface="宋体" pitchFamily="2" charset="-122"/>
              </a:rPr>
              <a:t> de </a:t>
            </a:r>
            <a:r>
              <a:rPr lang="en-US" sz="1000" dirty="0" err="1" smtClean="0">
                <a:ea typeface="宋体" pitchFamily="2" charset="-122"/>
              </a:rPr>
              <a:t>protección</a:t>
            </a:r>
            <a:r>
              <a:rPr lang="en-US" sz="1000" dirty="0" smtClean="0">
                <a:ea typeface="宋体" pitchFamily="2" charset="-122"/>
              </a:rPr>
              <a:t> </a:t>
            </a:r>
            <a:r>
              <a:rPr lang="en-US" sz="1000" dirty="0" err="1" smtClean="0">
                <a:ea typeface="宋体" pitchFamily="2" charset="-122"/>
              </a:rPr>
              <a:t>internacional</a:t>
            </a:r>
            <a:r>
              <a:rPr lang="en-US" sz="1000" dirty="0" smtClean="0">
                <a:ea typeface="宋体" pitchFamily="2" charset="-122"/>
              </a:rPr>
              <a:t>  y regional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A016F43E-DE74-4226-B3DF-477D68942F73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36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spcBef>
                <a:spcPct val="0"/>
              </a:spcBef>
            </a:pPr>
            <a:endParaRPr lang="en-US" sz="10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spcBef>
                <a:spcPct val="0"/>
              </a:spcBef>
            </a:pP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tribunales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amplia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gama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países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sistemas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jurídicos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aplicando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, en 2002, el Tribunal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Constitucional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Sudáfrica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declaró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Gobierno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había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incumplido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al no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haber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adoptado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razonables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(a un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costo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asequible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)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aumentar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suministro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medicamentos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anti-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retrovirales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prevenir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transmisión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del VIH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madre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hijo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decisión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campaña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base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rodea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ayudado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salvar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muchas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vidas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. Los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exitosos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casos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son en gran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medida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atribuibles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hecho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estrategias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litigiosas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integraron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dentro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amplios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  <a:ea typeface="ＭＳ Ｐゴシック" pitchFamily="34" charset="-128"/>
              </a:rPr>
              <a:t>movilización</a:t>
            </a:r>
            <a:r>
              <a:rPr lang="en-US" sz="1000" dirty="0" smtClean="0">
                <a:solidFill>
                  <a:srgbClr val="000000"/>
                </a:solidFill>
                <a:ea typeface="ＭＳ Ｐゴシック" pitchFamily="34" charset="-128"/>
              </a:rPr>
              <a:t> social.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lnSpc>
                <a:spcPct val="90000"/>
              </a:lnSpc>
            </a:pP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Use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esto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para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resumir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principios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normas</a:t>
            </a:r>
            <a:endParaRPr lang="en-US" sz="1050" dirty="0" smtClean="0">
              <a:solidFill>
                <a:srgbClr val="000000"/>
              </a:solidFill>
              <a:cs typeface="Arial" pitchFamily="34" charset="0"/>
            </a:endParaRPr>
          </a:p>
          <a:p>
            <a:pPr marL="228600" indent="-228600">
              <a:lnSpc>
                <a:spcPct val="90000"/>
              </a:lnSpc>
            </a:pP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Adaptado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cs typeface="Arial" pitchFamily="34" charset="0"/>
              </a:rPr>
              <a:t>materiales</a:t>
            </a:r>
            <a:r>
              <a:rPr lang="en-US" sz="1050" dirty="0" smtClean="0">
                <a:solidFill>
                  <a:srgbClr val="000000"/>
                </a:solidFill>
                <a:cs typeface="Arial" pitchFamily="34" charset="0"/>
              </a:rPr>
              <a:t> del FNUAP y de la Harvard School of Public Health (2010)  </a:t>
            </a:r>
          </a:p>
        </p:txBody>
      </p:sp>
      <p:sp>
        <p:nvSpPr>
          <p:cNvPr id="88067" name="Slide Number Placeholder 3"/>
          <p:cNvSpPr txBox="1">
            <a:spLocks noGrp="1"/>
          </p:cNvSpPr>
          <p:nvPr/>
        </p:nvSpPr>
        <p:spPr bwMode="auto">
          <a:xfrm>
            <a:off x="3883852" y="8685331"/>
            <a:ext cx="297254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A5792B5-930B-4B5F-85E1-0391B3FF8988}" type="slidenum">
              <a:rPr lang="en-US" sz="1200">
                <a:cs typeface="Arial" charset="0"/>
              </a:rPr>
              <a:pPr algn="r"/>
              <a:t>37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Esta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una</a:t>
            </a:r>
            <a:r>
              <a:rPr lang="en-US" dirty="0" smtClean="0">
                <a:solidFill>
                  <a:srgbClr val="000000"/>
                </a:solidFill>
              </a:rPr>
              <a:t> parte </a:t>
            </a:r>
            <a:r>
              <a:rPr lang="en-US" dirty="0" err="1" smtClean="0">
                <a:solidFill>
                  <a:srgbClr val="000000"/>
                </a:solidFill>
              </a:rPr>
              <a:t>opcional</a:t>
            </a:r>
            <a:r>
              <a:rPr lang="en-US" dirty="0" smtClean="0">
                <a:solidFill>
                  <a:srgbClr val="000000"/>
                </a:solidFill>
              </a:rPr>
              <a:t> de la </a:t>
            </a:r>
            <a:r>
              <a:rPr lang="en-US" dirty="0" err="1" smtClean="0">
                <a:solidFill>
                  <a:srgbClr val="000000"/>
                </a:solidFill>
              </a:rPr>
              <a:t>sesión</a:t>
            </a:r>
            <a:r>
              <a:rPr lang="en-US" dirty="0" smtClean="0">
                <a:solidFill>
                  <a:srgbClr val="000000"/>
                </a:solidFill>
              </a:rPr>
              <a:t> 4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18B2117C-D75F-4911-94FD-38AC8DCA5D99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39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044" y="323528"/>
            <a:ext cx="4224469" cy="3168352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664" y="3491880"/>
            <a:ext cx="6120680" cy="4837112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8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lnSpc>
                <a:spcPct val="90000"/>
              </a:lnSpc>
            </a:pPr>
            <a:r>
              <a:rPr lang="en-US" sz="800" b="1" dirty="0" err="1" smtClean="0">
                <a:solidFill>
                  <a:srgbClr val="000000"/>
                </a:solidFill>
              </a:rPr>
              <a:t>Asuntos</a:t>
            </a:r>
            <a:r>
              <a:rPr lang="en-US" sz="800" b="1" dirty="0" smtClean="0">
                <a:solidFill>
                  <a:srgbClr val="000000"/>
                </a:solidFill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</a:rPr>
              <a:t>desarrollo</a:t>
            </a:r>
            <a:r>
              <a:rPr lang="en-US" sz="800" b="1" dirty="0" smtClean="0">
                <a:solidFill>
                  <a:srgbClr val="000000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encuesta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realizada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el PNUD en Bosnia y Herzegovina en 2005 </a:t>
            </a:r>
            <a:r>
              <a:rPr lang="en-US" sz="800" dirty="0" err="1" smtClean="0">
                <a:solidFill>
                  <a:srgbClr val="000000"/>
                </a:solidFill>
              </a:rPr>
              <a:t>reveló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smtClean="0">
                <a:solidFill>
                  <a:srgbClr val="000000"/>
                </a:solidFill>
              </a:rPr>
              <a:t>50% de los </a:t>
            </a:r>
            <a:r>
              <a:rPr lang="en-US" sz="800" dirty="0" err="1" smtClean="0">
                <a:solidFill>
                  <a:srgbClr val="000000"/>
                </a:solidFill>
              </a:rPr>
              <a:t>municipios</a:t>
            </a:r>
            <a:r>
              <a:rPr lang="en-US" sz="800" dirty="0" smtClean="0">
                <a:solidFill>
                  <a:srgbClr val="000000"/>
                </a:solidFill>
              </a:rPr>
              <a:t> de Bosnia y Herzegovina no </a:t>
            </a:r>
            <a:r>
              <a:rPr lang="en-US" sz="800" dirty="0" err="1" smtClean="0">
                <a:solidFill>
                  <a:srgbClr val="000000"/>
                </a:solidFill>
              </a:rPr>
              <a:t>había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adoptado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ninguna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estrategias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local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abordar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sistemáticamente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locales y </a:t>
            </a:r>
            <a:r>
              <a:rPr lang="en-US" sz="800" dirty="0" err="1" smtClean="0">
                <a:solidFill>
                  <a:srgbClr val="000000"/>
                </a:solidFill>
              </a:rPr>
              <a:t>mejorar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desempeño</a:t>
            </a:r>
            <a:r>
              <a:rPr lang="en-US" sz="800" dirty="0" smtClean="0">
                <a:solidFill>
                  <a:srgbClr val="000000"/>
                </a:solidFill>
              </a:rPr>
              <a:t> municipal. La </a:t>
            </a:r>
            <a:r>
              <a:rPr lang="en-US" sz="800" dirty="0" err="1" smtClean="0">
                <a:solidFill>
                  <a:srgbClr val="000000"/>
                </a:solidFill>
              </a:rPr>
              <a:t>mayoría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municipios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hizo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hincapié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necesidad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apoyo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técnico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elaboración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políticas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planificación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gestión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ciclo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proyecto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Otras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prueba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, a </a:t>
            </a:r>
            <a:r>
              <a:rPr lang="en-US" sz="800" dirty="0" err="1" smtClean="0">
                <a:solidFill>
                  <a:srgbClr val="000000"/>
                </a:solidFill>
              </a:rPr>
              <a:t>pesar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crecimiento</a:t>
            </a:r>
            <a:r>
              <a:rPr lang="en-US" sz="800" dirty="0" smtClean="0">
                <a:solidFill>
                  <a:srgbClr val="000000"/>
                </a:solidFill>
              </a:rPr>
              <a:t> global, la </a:t>
            </a:r>
            <a:r>
              <a:rPr lang="en-US" sz="800" dirty="0" err="1" smtClean="0">
                <a:solidFill>
                  <a:srgbClr val="000000"/>
                </a:solidFill>
              </a:rPr>
              <a:t>desigualdad</a:t>
            </a:r>
            <a:r>
              <a:rPr lang="en-US" sz="800" dirty="0" smtClean="0">
                <a:solidFill>
                  <a:srgbClr val="000000"/>
                </a:solidFill>
              </a:rPr>
              <a:t> en Bosnia y Herzegovina </a:t>
            </a:r>
            <a:r>
              <a:rPr lang="en-US" sz="800" dirty="0" err="1" smtClean="0">
                <a:solidFill>
                  <a:srgbClr val="000000"/>
                </a:solidFill>
              </a:rPr>
              <a:t>sigue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aumento</a:t>
            </a:r>
            <a:r>
              <a:rPr lang="en-US" sz="800" dirty="0" smtClean="0">
                <a:solidFill>
                  <a:srgbClr val="000000"/>
                </a:solidFill>
              </a:rPr>
              <a:t>, con los </a:t>
            </a:r>
            <a:r>
              <a:rPr lang="en-US" sz="800" dirty="0" err="1" smtClean="0">
                <a:solidFill>
                  <a:srgbClr val="000000"/>
                </a:solidFill>
              </a:rPr>
              <a:t>segmentos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pobres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siendo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lo </a:t>
            </a:r>
            <a:r>
              <a:rPr lang="en-US" sz="800" dirty="0" err="1" smtClean="0">
                <a:solidFill>
                  <a:srgbClr val="000000"/>
                </a:solidFill>
              </a:rPr>
              <a:t>tanto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había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</a:t>
            </a:r>
            <a:r>
              <a:rPr lang="en-US" sz="800" dirty="0" smtClean="0">
                <a:solidFill>
                  <a:srgbClr val="000000"/>
                </a:solidFill>
              </a:rPr>
              <a:t> de un </a:t>
            </a:r>
            <a:r>
              <a:rPr lang="en-US" sz="800" dirty="0" err="1" smtClean="0">
                <a:solidFill>
                  <a:srgbClr val="000000"/>
                </a:solidFill>
              </a:rPr>
              <a:t>enfoque</a:t>
            </a:r>
            <a:r>
              <a:rPr lang="en-US" sz="800" dirty="0" smtClean="0">
                <a:solidFill>
                  <a:srgbClr val="000000"/>
                </a:solidFill>
              </a:rPr>
              <a:t> integral y </a:t>
            </a:r>
            <a:r>
              <a:rPr lang="en-US" sz="800" dirty="0" err="1" smtClean="0">
                <a:solidFill>
                  <a:srgbClr val="000000"/>
                </a:solidFill>
              </a:rPr>
              <a:t>multisectorial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local en Bosnia y Herzegovina.</a:t>
            </a:r>
          </a:p>
          <a:p>
            <a:pPr>
              <a:lnSpc>
                <a:spcPct val="90000"/>
              </a:lnSpc>
            </a:pPr>
            <a:r>
              <a:rPr lang="en-US" sz="800" b="1" dirty="0" err="1" smtClean="0">
                <a:solidFill>
                  <a:srgbClr val="000000"/>
                </a:solidFill>
              </a:rPr>
              <a:t>Resultados</a:t>
            </a:r>
            <a:r>
              <a:rPr lang="en-US" sz="800" b="1" dirty="0" smtClean="0">
                <a:solidFill>
                  <a:srgbClr val="000000"/>
                </a:solidFill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sz="800" dirty="0" smtClean="0">
                <a:solidFill>
                  <a:srgbClr val="000000"/>
                </a:solidFill>
              </a:rPr>
              <a:t>El PNUD, </a:t>
            </a:r>
            <a:r>
              <a:rPr lang="en-US" sz="800" dirty="0" err="1" smtClean="0">
                <a:solidFill>
                  <a:srgbClr val="000000"/>
                </a:solidFill>
              </a:rPr>
              <a:t>junto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autoridades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municipales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implementaron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Programa</a:t>
            </a:r>
            <a:r>
              <a:rPr lang="en-US" sz="800" dirty="0" smtClean="0">
                <a:solidFill>
                  <a:srgbClr val="000000"/>
                </a:solidFill>
              </a:rPr>
              <a:t> municipal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basado</a:t>
            </a:r>
            <a:r>
              <a:rPr lang="en-US" sz="800" dirty="0" smtClean="0">
                <a:solidFill>
                  <a:srgbClr val="000000"/>
                </a:solidFill>
              </a:rPr>
              <a:t> en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(RMAP) </a:t>
            </a:r>
            <a:r>
              <a:rPr lang="en-US" sz="800" dirty="0" err="1" smtClean="0">
                <a:solidFill>
                  <a:srgbClr val="000000"/>
                </a:solidFill>
              </a:rPr>
              <a:t>desde</a:t>
            </a:r>
            <a:r>
              <a:rPr lang="en-US" sz="800" dirty="0" smtClean="0">
                <a:solidFill>
                  <a:srgbClr val="000000"/>
                </a:solidFill>
              </a:rPr>
              <a:t> 2006 hasta 2008 en 15 </a:t>
            </a:r>
            <a:r>
              <a:rPr lang="en-US" sz="800" dirty="0" err="1" smtClean="0">
                <a:solidFill>
                  <a:srgbClr val="000000"/>
                </a:solidFill>
              </a:rPr>
              <a:t>municipios</a:t>
            </a:r>
            <a:r>
              <a:rPr lang="en-US" sz="800" dirty="0" smtClean="0">
                <a:solidFill>
                  <a:srgbClr val="000000"/>
                </a:solidFill>
              </a:rPr>
              <a:t>. Se </a:t>
            </a:r>
            <a:r>
              <a:rPr lang="en-US" sz="800" dirty="0" err="1" smtClean="0">
                <a:solidFill>
                  <a:srgbClr val="000000"/>
                </a:solidFill>
              </a:rPr>
              <a:t>fortaleció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capacidad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autoridades</a:t>
            </a:r>
            <a:r>
              <a:rPr lang="en-US" sz="800" dirty="0" smtClean="0">
                <a:solidFill>
                  <a:srgbClr val="000000"/>
                </a:solidFill>
              </a:rPr>
              <a:t> locales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Comprender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papel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portadores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deberes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y el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de planes de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local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además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generales</a:t>
            </a:r>
            <a:r>
              <a:rPr lang="en-US" sz="800" dirty="0" smtClean="0">
                <a:solidFill>
                  <a:srgbClr val="000000"/>
                </a:solidFill>
              </a:rPr>
              <a:t> y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 local, se </a:t>
            </a:r>
            <a:r>
              <a:rPr lang="en-US" sz="800" dirty="0" err="1" smtClean="0">
                <a:solidFill>
                  <a:srgbClr val="000000"/>
                </a:solidFill>
              </a:rPr>
              <a:t>dirigió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prioridades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800" dirty="0" err="1" smtClean="0">
                <a:solidFill>
                  <a:srgbClr val="000000"/>
                </a:solidFill>
              </a:rPr>
              <a:t>Implementar</a:t>
            </a:r>
            <a:r>
              <a:rPr lang="en-US" sz="800" dirty="0" smtClean="0">
                <a:solidFill>
                  <a:srgbClr val="000000"/>
                </a:solidFill>
              </a:rPr>
              <a:t> planes de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local a </a:t>
            </a:r>
            <a:r>
              <a:rPr lang="en-US" sz="800" dirty="0" err="1" smtClean="0">
                <a:solidFill>
                  <a:srgbClr val="000000"/>
                </a:solidFill>
              </a:rPr>
              <a:t>través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proyectos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benefician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marginados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vulnerables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incluyendo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 rural,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personas con </a:t>
            </a:r>
            <a:r>
              <a:rPr lang="en-US" sz="800" dirty="0" err="1" smtClean="0">
                <a:solidFill>
                  <a:srgbClr val="000000"/>
                </a:solidFill>
              </a:rPr>
              <a:t>discapacidad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comunidad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gitana</a:t>
            </a:r>
            <a:r>
              <a:rPr lang="en-US" sz="800" dirty="0" smtClean="0">
                <a:solidFill>
                  <a:srgbClr val="000000"/>
                </a:solidFill>
              </a:rPr>
              <a:t>, personas </a:t>
            </a:r>
            <a:r>
              <a:rPr lang="en-US" sz="800" dirty="0" err="1" smtClean="0">
                <a:solidFill>
                  <a:srgbClr val="000000"/>
                </a:solidFill>
              </a:rPr>
              <a:t>mayores</a:t>
            </a:r>
            <a:r>
              <a:rPr lang="en-US" sz="800" dirty="0" smtClean="0">
                <a:solidFill>
                  <a:srgbClr val="000000"/>
                </a:solidFill>
              </a:rPr>
              <a:t> y los </a:t>
            </a:r>
            <a:r>
              <a:rPr lang="en-US" sz="800" dirty="0" err="1" smtClean="0">
                <a:solidFill>
                  <a:srgbClr val="000000"/>
                </a:solidFill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sectores</a:t>
            </a:r>
            <a:r>
              <a:rPr lang="en-US" sz="800" dirty="0" smtClean="0">
                <a:solidFill>
                  <a:srgbClr val="000000"/>
                </a:solidFill>
              </a:rPr>
              <a:t> tan </a:t>
            </a:r>
            <a:r>
              <a:rPr lang="en-US" sz="800" dirty="0" err="1" smtClean="0">
                <a:solidFill>
                  <a:srgbClr val="000000"/>
                </a:solidFill>
              </a:rPr>
              <a:t>variados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educación</a:t>
            </a:r>
            <a:r>
              <a:rPr lang="en-US" sz="800" dirty="0" smtClean="0">
                <a:solidFill>
                  <a:srgbClr val="000000"/>
                </a:solidFill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agricultura</a:t>
            </a:r>
            <a:r>
              <a:rPr lang="en-US" sz="800" dirty="0" smtClean="0">
                <a:solidFill>
                  <a:srgbClr val="000000"/>
                </a:solidFill>
              </a:rPr>
              <a:t> y el </a:t>
            </a:r>
            <a:r>
              <a:rPr lang="en-US" sz="800" dirty="0" err="1" smtClean="0">
                <a:solidFill>
                  <a:srgbClr val="000000"/>
                </a:solidFill>
              </a:rPr>
              <a:t>saneamiento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(con el PNUD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proporcionar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financiación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inicial</a:t>
            </a:r>
            <a:r>
              <a:rPr lang="en-US" sz="800" dirty="0" smtClean="0">
                <a:solidFill>
                  <a:srgbClr val="000000"/>
                </a:solidFill>
              </a:rPr>
              <a:t> de 40 </a:t>
            </a:r>
            <a:r>
              <a:rPr lang="en-US" sz="800" dirty="0" err="1" smtClean="0">
                <a:solidFill>
                  <a:srgbClr val="000000"/>
                </a:solidFill>
              </a:rPr>
              <a:t>proyectos</a:t>
            </a:r>
            <a:r>
              <a:rPr lang="en-US" sz="800" dirty="0" smtClean="0">
                <a:solidFill>
                  <a:srgbClr val="000000"/>
                </a:solidFill>
              </a:rPr>
              <a:t>) . </a:t>
            </a:r>
          </a:p>
          <a:p>
            <a:pPr>
              <a:lnSpc>
                <a:spcPct val="90000"/>
              </a:lnSpc>
            </a:pPr>
            <a:r>
              <a:rPr lang="en-US" sz="800" dirty="0" smtClean="0">
                <a:solidFill>
                  <a:srgbClr val="000000"/>
                </a:solidFill>
              </a:rPr>
              <a:t>El </a:t>
            </a:r>
            <a:r>
              <a:rPr lang="en-US" sz="800" dirty="0" err="1" smtClean="0">
                <a:solidFill>
                  <a:srgbClr val="000000"/>
                </a:solidFill>
              </a:rPr>
              <a:t>programa</a:t>
            </a:r>
            <a:r>
              <a:rPr lang="en-US" sz="800" dirty="0" smtClean="0">
                <a:solidFill>
                  <a:srgbClr val="000000"/>
                </a:solidFill>
              </a:rPr>
              <a:t> RMAP </a:t>
            </a:r>
            <a:r>
              <a:rPr lang="en-US" sz="800" dirty="0" err="1" smtClean="0">
                <a:solidFill>
                  <a:srgbClr val="000000"/>
                </a:solidFill>
              </a:rPr>
              <a:t>partió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premisa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</a:rPr>
              <a:t>había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tratar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reinventar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lógica</a:t>
            </a:r>
            <a:r>
              <a:rPr lang="en-US" sz="800" dirty="0" smtClean="0">
                <a:solidFill>
                  <a:srgbClr val="000000"/>
                </a:solidFill>
              </a:rPr>
              <a:t> global de los </a:t>
            </a:r>
            <a:r>
              <a:rPr lang="en-US" sz="800" dirty="0" err="1" smtClean="0">
                <a:solidFill>
                  <a:srgbClr val="000000"/>
                </a:solidFill>
              </a:rPr>
              <a:t>procesos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planificación</a:t>
            </a:r>
            <a:r>
              <a:rPr lang="en-US" sz="800" dirty="0" smtClean="0">
                <a:solidFill>
                  <a:srgbClr val="000000"/>
                </a:solidFill>
              </a:rPr>
              <a:t> local, </a:t>
            </a:r>
            <a:r>
              <a:rPr lang="en-US" sz="800" dirty="0" err="1" smtClean="0">
                <a:solidFill>
                  <a:srgbClr val="000000"/>
                </a:solidFill>
              </a:rPr>
              <a:t>sino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puntos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estratégicos</a:t>
            </a:r>
            <a:r>
              <a:rPr lang="en-US" sz="800" dirty="0" smtClean="0">
                <a:solidFill>
                  <a:srgbClr val="000000"/>
                </a:solidFill>
              </a:rPr>
              <a:t> a lo largo del </a:t>
            </a:r>
            <a:r>
              <a:rPr lang="en-US" sz="800" dirty="0" err="1" smtClean="0">
                <a:solidFill>
                  <a:srgbClr val="000000"/>
                </a:solidFill>
              </a:rPr>
              <a:t>proceso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uso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estándares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principios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podría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añadir</a:t>
            </a:r>
            <a:r>
              <a:rPr lang="en-US" sz="800" dirty="0" smtClean="0">
                <a:solidFill>
                  <a:srgbClr val="000000"/>
                </a:solidFill>
              </a:rPr>
              <a:t> valor,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profundizar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participación</a:t>
            </a:r>
            <a:r>
              <a:rPr lang="en-US" sz="800" dirty="0" smtClean="0">
                <a:solidFill>
                  <a:srgbClr val="000000"/>
                </a:solidFill>
              </a:rPr>
              <a:t>, no la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rendición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cuentas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utilizar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estándares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punto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referencia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ámbito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educación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protección</a:t>
            </a:r>
            <a:r>
              <a:rPr lang="en-US" sz="800" dirty="0" smtClean="0">
                <a:solidFill>
                  <a:srgbClr val="000000"/>
                </a:solidFill>
              </a:rPr>
              <a:t> social. Para </a:t>
            </a:r>
            <a:r>
              <a:rPr lang="en-US" sz="800" dirty="0" err="1" smtClean="0">
                <a:solidFill>
                  <a:srgbClr val="000000"/>
                </a:solidFill>
              </a:rPr>
              <a:t>facilitar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esto</a:t>
            </a:r>
            <a:r>
              <a:rPr lang="en-US" sz="800" dirty="0" smtClean="0">
                <a:solidFill>
                  <a:srgbClr val="000000"/>
                </a:solidFill>
              </a:rPr>
              <a:t>, RMAP se </a:t>
            </a:r>
            <a:r>
              <a:rPr lang="en-US" sz="800" dirty="0" err="1" smtClean="0">
                <a:solidFill>
                  <a:srgbClr val="000000"/>
                </a:solidFill>
              </a:rPr>
              <a:t>aseguró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equipos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actividad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fueran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medida</a:t>
            </a:r>
            <a:r>
              <a:rPr lang="en-US" sz="800" dirty="0" smtClean="0">
                <a:solidFill>
                  <a:srgbClr val="000000"/>
                </a:solidFill>
              </a:rPr>
              <a:t> de lo </a:t>
            </a:r>
            <a:r>
              <a:rPr lang="en-US" sz="800" dirty="0" err="1" smtClean="0">
                <a:solidFill>
                  <a:srgbClr val="000000"/>
                </a:solidFill>
              </a:rPr>
              <a:t>posible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interdisciplinares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reuniendo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perspectivas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habilidades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economistas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expertos</a:t>
            </a:r>
            <a:r>
              <a:rPr lang="en-US" sz="800" dirty="0" smtClean="0">
                <a:solidFill>
                  <a:srgbClr val="000000"/>
                </a:solidFill>
              </a:rPr>
              <a:t> locales de </a:t>
            </a:r>
            <a:r>
              <a:rPr lang="en-US" sz="800" dirty="0" err="1" smtClean="0">
                <a:solidFill>
                  <a:srgbClr val="000000"/>
                </a:solidFill>
              </a:rPr>
              <a:t>gobierno</a:t>
            </a:r>
            <a:r>
              <a:rPr lang="en-US" sz="800" dirty="0" smtClean="0">
                <a:solidFill>
                  <a:srgbClr val="000000"/>
                </a:solidFill>
              </a:rPr>
              <a:t> y de </a:t>
            </a:r>
            <a:r>
              <a:rPr lang="en-US" sz="800" dirty="0" err="1" smtClean="0">
                <a:solidFill>
                  <a:srgbClr val="000000"/>
                </a:solidFill>
              </a:rPr>
              <a:t>especialistas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Se </a:t>
            </a:r>
            <a:r>
              <a:rPr lang="en-US" sz="800" dirty="0" err="1" smtClean="0">
                <a:solidFill>
                  <a:srgbClr val="000000"/>
                </a:solidFill>
              </a:rPr>
              <a:t>utilizan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herramientas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metodologías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estándares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principios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diferentes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etapas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ciclo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política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aquí</a:t>
            </a:r>
            <a:r>
              <a:rPr lang="en-US" sz="800" dirty="0" smtClean="0">
                <a:solidFill>
                  <a:srgbClr val="000000"/>
                </a:solidFill>
              </a:rPr>
              <a:t> [</a:t>
            </a:r>
            <a:r>
              <a:rPr lang="en-US" sz="800" dirty="0" err="1" smtClean="0">
                <a:solidFill>
                  <a:srgbClr val="000000"/>
                </a:solidFill>
              </a:rPr>
              <a:t>insertar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hipervínculo</a:t>
            </a:r>
            <a:r>
              <a:rPr lang="en-US" sz="800" dirty="0" smtClean="0">
                <a:solidFill>
                  <a:srgbClr val="000000"/>
                </a:solidFill>
              </a:rPr>
              <a:t>].</a:t>
            </a:r>
          </a:p>
          <a:p>
            <a:r>
              <a:rPr lang="en-US" sz="800" b="1" dirty="0" err="1" smtClean="0">
                <a:solidFill>
                  <a:srgbClr val="000000"/>
                </a:solidFill>
              </a:rPr>
              <a:t>Ejemplo</a:t>
            </a:r>
            <a:endParaRPr lang="en-US" sz="800" b="1" dirty="0" smtClean="0">
              <a:solidFill>
                <a:srgbClr val="000000"/>
              </a:solidFill>
            </a:endParaRPr>
          </a:p>
          <a:p>
            <a:r>
              <a:rPr lang="en-US" sz="800" b="1" dirty="0" err="1" smtClean="0">
                <a:solidFill>
                  <a:srgbClr val="000000"/>
                </a:solidFill>
              </a:rPr>
              <a:t>Municipio</a:t>
            </a:r>
            <a:r>
              <a:rPr lang="en-US" sz="800" b="1" dirty="0" smtClean="0">
                <a:solidFill>
                  <a:srgbClr val="000000"/>
                </a:solidFill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</a:rPr>
              <a:t>Kiseljak</a:t>
            </a:r>
            <a:endParaRPr lang="en-US" sz="800" b="1" dirty="0" smtClean="0">
              <a:solidFill>
                <a:srgbClr val="000000"/>
              </a:solidFill>
            </a:endParaRPr>
          </a:p>
          <a:p>
            <a:r>
              <a:rPr lang="en-US" sz="800" b="1" dirty="0" smtClean="0">
                <a:solidFill>
                  <a:srgbClr val="000000"/>
                </a:solidFill>
              </a:rPr>
              <a:t>Agua:</a:t>
            </a:r>
            <a:r>
              <a:rPr lang="en-US" sz="800" dirty="0" smtClean="0">
                <a:solidFill>
                  <a:srgbClr val="000000"/>
                </a:solidFill>
              </a:rPr>
              <a:t> La '</a:t>
            </a:r>
            <a:r>
              <a:rPr lang="en-US" sz="800" dirty="0" err="1" smtClean="0">
                <a:solidFill>
                  <a:srgbClr val="000000"/>
                </a:solidFill>
              </a:rPr>
              <a:t>Estrategia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Desarrollo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basada</a:t>
            </a:r>
            <a:r>
              <a:rPr lang="en-US" sz="800" dirty="0" smtClean="0">
                <a:solidFill>
                  <a:srgbClr val="000000"/>
                </a:solidFill>
              </a:rPr>
              <a:t> en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2006 - 2013 de </a:t>
            </a:r>
            <a:r>
              <a:rPr lang="en-US" sz="800" dirty="0" err="1" smtClean="0">
                <a:solidFill>
                  <a:srgbClr val="000000"/>
                </a:solidFill>
              </a:rPr>
              <a:t>Kiseljak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evaluó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infraestructura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municipio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situación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medio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ambiente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incluso</a:t>
            </a:r>
            <a:r>
              <a:rPr lang="en-US" sz="800" dirty="0" smtClean="0">
                <a:solidFill>
                  <a:srgbClr val="000000"/>
                </a:solidFill>
              </a:rPr>
              <a:t> en lo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respecta</a:t>
            </a:r>
            <a:r>
              <a:rPr lang="en-US" sz="800" dirty="0" smtClean="0">
                <a:solidFill>
                  <a:srgbClr val="000000"/>
                </a:solidFill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la base de </a:t>
            </a:r>
            <a:r>
              <a:rPr lang="en-US" sz="800" dirty="0" err="1" smtClean="0">
                <a:solidFill>
                  <a:srgbClr val="000000"/>
                </a:solidFill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cualitativa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focales</a:t>
            </a:r>
            <a:r>
              <a:rPr lang="en-US" sz="800" dirty="0" smtClean="0">
                <a:solidFill>
                  <a:srgbClr val="000000"/>
                </a:solidFill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</a:rPr>
              <a:t>perfil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comunidad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mostró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situación</a:t>
            </a:r>
            <a:r>
              <a:rPr lang="en-US" sz="800" dirty="0" smtClean="0">
                <a:solidFill>
                  <a:srgbClr val="000000"/>
                </a:solidFill>
              </a:rPr>
              <a:t> en los </a:t>
            </a:r>
            <a:r>
              <a:rPr lang="en-US" sz="800" dirty="0" err="1" smtClean="0">
                <a:solidFill>
                  <a:srgbClr val="000000"/>
                </a:solidFill>
              </a:rPr>
              <a:t>asentamientos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Hrastovi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habitada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alrededor</a:t>
            </a:r>
            <a:r>
              <a:rPr lang="en-US" sz="800" dirty="0" smtClean="0">
                <a:solidFill>
                  <a:srgbClr val="000000"/>
                </a:solidFill>
              </a:rPr>
              <a:t> de 450 </a:t>
            </a:r>
            <a:r>
              <a:rPr lang="en-US" sz="800" dirty="0" err="1" smtClean="0">
                <a:solidFill>
                  <a:srgbClr val="000000"/>
                </a:solidFill>
              </a:rPr>
              <a:t>gitanos</a:t>
            </a:r>
            <a:r>
              <a:rPr lang="en-US" sz="800" dirty="0" smtClean="0">
                <a:solidFill>
                  <a:srgbClr val="000000"/>
                </a:solidFill>
              </a:rPr>
              <a:t>, era la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urgente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especialmente</a:t>
            </a:r>
            <a:r>
              <a:rPr lang="en-US" sz="800" dirty="0" smtClean="0">
                <a:solidFill>
                  <a:srgbClr val="000000"/>
                </a:solidFill>
              </a:rPr>
              <a:t> en lo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refería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: El </a:t>
            </a:r>
            <a:r>
              <a:rPr lang="en-US" sz="800" dirty="0" err="1" smtClean="0">
                <a:solidFill>
                  <a:srgbClr val="000000"/>
                </a:solidFill>
              </a:rPr>
              <a:t>sistema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abastecimiento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existente</a:t>
            </a:r>
            <a:r>
              <a:rPr lang="en-US" sz="800" dirty="0" smtClean="0">
                <a:solidFill>
                  <a:srgbClr val="000000"/>
                </a:solidFill>
              </a:rPr>
              <a:t> era de </a:t>
            </a:r>
            <a:r>
              <a:rPr lang="en-US" sz="800" dirty="0" err="1" smtClean="0">
                <a:solidFill>
                  <a:srgbClr val="000000"/>
                </a:solidFill>
              </a:rPr>
              <a:t>capacidad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insuficiente</a:t>
            </a:r>
            <a:r>
              <a:rPr lang="en-US" sz="800" dirty="0" smtClean="0">
                <a:solidFill>
                  <a:srgbClr val="000000"/>
                </a:solidFill>
              </a:rPr>
              <a:t> y la mala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bacteriológica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había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causado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enfermedades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transmitidas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la base de la </a:t>
            </a:r>
            <a:r>
              <a:rPr lang="en-US" sz="800" dirty="0" err="1" smtClean="0">
                <a:solidFill>
                  <a:srgbClr val="000000"/>
                </a:solidFill>
              </a:rPr>
              <a:t>estrategia</a:t>
            </a:r>
            <a:r>
              <a:rPr lang="en-US" sz="800" dirty="0" smtClean="0">
                <a:solidFill>
                  <a:srgbClr val="000000"/>
                </a:solidFill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</a:rPr>
              <a:t>municipio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priorizó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proyectos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abordaban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exclusión</a:t>
            </a:r>
            <a:r>
              <a:rPr lang="en-US" sz="800" dirty="0" smtClean="0">
                <a:solidFill>
                  <a:srgbClr val="000000"/>
                </a:solidFill>
              </a:rPr>
              <a:t> y el </a:t>
            </a:r>
            <a:r>
              <a:rPr lang="en-US" sz="800" dirty="0" err="1" smtClean="0">
                <a:solidFill>
                  <a:srgbClr val="000000"/>
                </a:solidFill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grupos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vulnerables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, tales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proyecto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construir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depósito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capacidad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suficiente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nueva</a:t>
            </a:r>
            <a:r>
              <a:rPr lang="en-US" sz="800" dirty="0" smtClean="0">
                <a:solidFill>
                  <a:srgbClr val="000000"/>
                </a:solidFill>
              </a:rPr>
              <a:t> red </a:t>
            </a:r>
            <a:r>
              <a:rPr lang="en-US" sz="800" dirty="0" err="1" smtClean="0">
                <a:solidFill>
                  <a:srgbClr val="000000"/>
                </a:solidFill>
              </a:rPr>
              <a:t>secundaria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abastecimiento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Hrastovi</a:t>
            </a:r>
            <a:r>
              <a:rPr lang="en-US" sz="800" dirty="0" smtClean="0">
                <a:solidFill>
                  <a:srgbClr val="000000"/>
                </a:solidFill>
              </a:rPr>
              <a:t>. Los </a:t>
            </a:r>
            <a:r>
              <a:rPr lang="en-US" sz="800" dirty="0" err="1" smtClean="0">
                <a:solidFill>
                  <a:srgbClr val="000000"/>
                </a:solidFill>
              </a:rPr>
              <a:t>residentes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Hrastovi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ahora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tienen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cantidades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suficientes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agua</a:t>
            </a:r>
            <a:r>
              <a:rPr lang="en-US" sz="800" dirty="0" smtClean="0">
                <a:solidFill>
                  <a:srgbClr val="000000"/>
                </a:solidFill>
              </a:rPr>
              <a:t> potable. </a:t>
            </a:r>
          </a:p>
          <a:p>
            <a:r>
              <a:rPr lang="en-US" sz="800" b="1" dirty="0" err="1" smtClean="0">
                <a:solidFill>
                  <a:srgbClr val="000000"/>
                </a:solidFill>
              </a:rPr>
              <a:t>Educación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perfil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comunidad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mostró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debilidades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educación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ejemplo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falta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profesorado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cualificado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capacidad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escuelas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baja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identificar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atender</a:t>
            </a:r>
            <a:r>
              <a:rPr lang="en-US" sz="800" dirty="0" smtClean="0">
                <a:solidFill>
                  <a:srgbClr val="000000"/>
                </a:solidFill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</a:rPr>
              <a:t>niños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especiales</a:t>
            </a:r>
            <a:r>
              <a:rPr lang="en-US" sz="800" dirty="0" smtClean="0">
                <a:solidFill>
                  <a:srgbClr val="000000"/>
                </a:solidFill>
              </a:rPr>
              <a:t>. En el </a:t>
            </a:r>
            <a:r>
              <a:rPr lang="en-US" sz="800" dirty="0" err="1" smtClean="0">
                <a:solidFill>
                  <a:srgbClr val="000000"/>
                </a:solidFill>
              </a:rPr>
              <a:t>ámbito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competencia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recursos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estrategia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priorizó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tanto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evaluación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conformidad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escuelas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primarias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secundarias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normas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pedagógicas</a:t>
            </a:r>
            <a:r>
              <a:rPr lang="en-US" sz="800" dirty="0" smtClean="0">
                <a:solidFill>
                  <a:srgbClr val="000000"/>
                </a:solidFill>
              </a:rPr>
              <a:t> y un plan de </a:t>
            </a:r>
            <a:r>
              <a:rPr lang="en-US" sz="800" dirty="0" err="1" smtClean="0">
                <a:solidFill>
                  <a:srgbClr val="000000"/>
                </a:solidFill>
              </a:rPr>
              <a:t>acción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alinear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normas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capacitación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el personal </a:t>
            </a:r>
            <a:r>
              <a:rPr lang="en-US" sz="800" dirty="0" err="1" smtClean="0">
                <a:solidFill>
                  <a:srgbClr val="000000"/>
                </a:solidFill>
              </a:rPr>
              <a:t>docente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educación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inclusiva</a:t>
            </a:r>
            <a:r>
              <a:rPr lang="en-US" sz="800" dirty="0" smtClean="0">
                <a:solidFill>
                  <a:srgbClr val="000000"/>
                </a:solidFill>
              </a:rPr>
              <a:t> y el </a:t>
            </a:r>
            <a:r>
              <a:rPr lang="en-US" sz="800" dirty="0" err="1" smtClean="0">
                <a:solidFill>
                  <a:srgbClr val="000000"/>
                </a:solidFill>
              </a:rPr>
              <a:t>ajuste</a:t>
            </a:r>
            <a:r>
              <a:rPr lang="en-US" sz="800" dirty="0" smtClean="0">
                <a:solidFill>
                  <a:srgbClr val="000000"/>
                </a:solidFill>
              </a:rPr>
              <a:t> del plan de </a:t>
            </a:r>
            <a:r>
              <a:rPr lang="en-US" sz="800" dirty="0" err="1" smtClean="0">
                <a:solidFill>
                  <a:srgbClr val="000000"/>
                </a:solidFill>
              </a:rPr>
              <a:t>estudios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trabajar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niños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especiales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b="1" i="1" dirty="0" smtClean="0">
                <a:solidFill>
                  <a:srgbClr val="000000"/>
                </a:solidFill>
              </a:rPr>
              <a:t> </a:t>
            </a:r>
          </a:p>
          <a:p>
            <a:r>
              <a:rPr lang="en-US" b="1" i="1" dirty="0" smtClean="0">
                <a:solidFill>
                  <a:srgbClr val="000000"/>
                </a:solidFill>
              </a:rPr>
              <a:t> </a:t>
            </a:r>
          </a:p>
          <a:p>
            <a:pPr>
              <a:lnSpc>
                <a:spcPct val="90000"/>
              </a:lnSpc>
            </a:pPr>
            <a:endParaRPr lang="en-US" b="1" i="1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000" dirty="0" smtClean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A44BB32-6DB4-4584-BE44-0E64B2A64375}" type="slidenum">
              <a:rPr lang="en-US" sz="1200">
                <a:cs typeface="Arial" charset="0"/>
              </a:rPr>
              <a:pPr algn="r"/>
              <a:t>4</a:t>
            </a:fld>
            <a:endParaRPr lang="es-ES" sz="1200">
              <a:cs typeface="Arial" charset="0"/>
            </a:endParaRPr>
          </a:p>
        </p:txBody>
      </p:sp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es-ES" dirty="0" smtClean="0">
                <a:ea typeface="MS PGothic" charset="-128"/>
              </a:rPr>
              <a:t>DIAPOSITIVA ESCONDIDA</a:t>
            </a:r>
          </a:p>
          <a:p>
            <a:pPr marL="228600" indent="-228600" eaLnBrk="1" hangingPunct="1"/>
            <a:endParaRPr lang="es-ES" dirty="0" smtClean="0">
              <a:ea typeface="MS PGothic" charset="-128"/>
            </a:endParaRPr>
          </a:p>
          <a:p>
            <a:pPr marL="228600" indent="-228600" eaLnBrk="1" hangingPunct="1"/>
            <a:r>
              <a:rPr lang="es-ES" dirty="0" smtClean="0">
                <a:ea typeface="MS PGothic" charset="-128"/>
              </a:rPr>
              <a:t>INSTRUCCIONES</a:t>
            </a:r>
          </a:p>
          <a:p>
            <a:pPr marL="228600" indent="-228600" eaLnBrk="1" hangingPunct="1"/>
            <a:r>
              <a:rPr lang="es-ES" dirty="0" smtClean="0">
                <a:ea typeface="MS PGothic" charset="-128"/>
              </a:rPr>
              <a:t>De acuerdo con la Guía técnica MANUD sobre Principios de Programación y otras Cuestiones Intersectoriales de 2009 hay 5 principios de programación MANUD interrelacionados: EBDH; Desarrollo de la capacidad; Gestión basada en los resultados; Sostenibilidad ambiental e Igualdad de género.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HAGA A LOS PARTICIPANTES LA SIGUIENTE PREGUNTA: "CÓMO ESTÁN INTERCONECTADOS ESTOS TRES ENFOQUES? ".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QUE LOS PARTICIPANTES TOMEN DOS MINUTOS PARA PENSAR UNA RESPUESTA.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DESPUÉS DE DOS MINUTOS, PEDIR VOLUNTARIOS PARA COMPARTIR SUS RESPUESTAS CON EL GRUPO.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DESPUÉS DE 5 MINUTOS RECOGER RESPUESTAS DE LOS PARTICIPANTES.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DAR RETROALIMENTACIÓN A RESPUESTAS DE LOS PARTICIPANTES.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s-ES" dirty="0" smtClean="0">
                <a:ea typeface="MS PGothic" charset="-128"/>
              </a:rPr>
              <a:t>EXPLICAR SU RESPUESTA A ESTA PREGUNTA.</a:t>
            </a:r>
          </a:p>
          <a:p>
            <a:pPr marL="228600" indent="-228600" eaLnBrk="1" hangingPunct="1">
              <a:buFont typeface="Calibri" pitchFamily="34" charset="0"/>
              <a:buAutoNum type="arabicPeriod"/>
            </a:pPr>
            <a:r>
              <a:rPr lang="es-ES" dirty="0" smtClean="0">
                <a:latin typeface="Times New Roman" pitchFamily="18" charset="0"/>
                <a:ea typeface="MS PGothic" charset="-128"/>
              </a:rPr>
              <a:t>CONCLUIR CON EL SIGUIENTE EJEMPLO:</a:t>
            </a:r>
          </a:p>
          <a:p>
            <a:pPr marL="228600" indent="-228600" eaLnBrk="1" hangingPunct="1">
              <a:buFontTx/>
              <a:buChar char="•"/>
            </a:pPr>
            <a:r>
              <a:rPr lang="es-ES" dirty="0" smtClean="0">
                <a:latin typeface="Times New Roman" pitchFamily="18" charset="0"/>
                <a:ea typeface="MS PGothic" charset="-128"/>
              </a:rPr>
              <a:t>Añadir ejemplo en el Taller de validación. </a:t>
            </a:r>
          </a:p>
          <a:p>
            <a:pPr marL="228600" indent="-228600" eaLnBrk="1" hangingPunct="1">
              <a:buFontTx/>
              <a:buChar char="•"/>
            </a:pPr>
            <a:endParaRPr lang="es-ES" dirty="0" smtClean="0">
              <a:latin typeface="Times New Roman" pitchFamily="18" charset="0"/>
              <a:ea typeface="MS PGothic" charset="-128"/>
            </a:endParaRPr>
          </a:p>
          <a:p>
            <a:pPr marL="742950" lvl="1" indent="-285750" eaLnBrk="1" hangingPunct="1"/>
            <a:r>
              <a:rPr lang="es-ES" dirty="0" smtClean="0"/>
              <a:t> </a:t>
            </a:r>
          </a:p>
          <a:p>
            <a:pPr marL="228600" indent="-228600" eaLnBrk="1" hangingPunct="1">
              <a:buFontTx/>
              <a:buAutoNum type="arabicPeriod"/>
            </a:pPr>
            <a:endParaRPr lang="es-ES" dirty="0" smtClean="0">
              <a:ea typeface="MS PGothic" charset="-128"/>
            </a:endParaRPr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AA11E9F-5E68-41CC-87AE-AA5BDD034E9A}" type="slidenum">
              <a:rPr lang="en-US" sz="1200">
                <a:cs typeface="Arial" charset="0"/>
              </a:rPr>
              <a:pPr algn="r"/>
              <a:t>4</a:t>
            </a:fld>
            <a:endParaRPr lang="es-ES" sz="1200">
              <a:cs typeface="Arial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A96A0658-664E-4A4C-84FB-29D59F07B923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40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752" y="251520"/>
            <a:ext cx="4355976" cy="3266982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4664" y="3563887"/>
            <a:ext cx="5929313" cy="5121325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8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En base a </a:t>
            </a:r>
            <a:r>
              <a:rPr lang="en-US" sz="800" dirty="0" err="1" smtClean="0">
                <a:solidFill>
                  <a:srgbClr val="000000"/>
                </a:solidFill>
              </a:rPr>
              <a:t>nuestra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experiencia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plano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</a:t>
            </a:r>
            <a:r>
              <a:rPr lang="en-US" sz="800" dirty="0" smtClean="0">
                <a:solidFill>
                  <a:srgbClr val="000000"/>
                </a:solidFill>
              </a:rPr>
              <a:t>, en el FNUAP </a:t>
            </a:r>
            <a:r>
              <a:rPr lang="en-US" sz="800" dirty="0" err="1" smtClean="0">
                <a:solidFill>
                  <a:srgbClr val="000000"/>
                </a:solidFill>
              </a:rPr>
              <a:t>tenemos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algunas</a:t>
            </a:r>
            <a:r>
              <a:rPr lang="en-US" sz="800" dirty="0" smtClean="0">
                <a:solidFill>
                  <a:srgbClr val="000000"/>
                </a:solidFill>
              </a:rPr>
              <a:t> ideas </a:t>
            </a:r>
            <a:r>
              <a:rPr lang="en-US" sz="800" dirty="0" err="1" smtClean="0">
                <a:solidFill>
                  <a:srgbClr val="000000"/>
                </a:solidFill>
              </a:rPr>
              <a:t>sobre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qué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hacerse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reducir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morbilidad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maternas</a:t>
            </a:r>
            <a:r>
              <a:rPr lang="en-US" sz="800" dirty="0" smtClean="0">
                <a:solidFill>
                  <a:srgbClr val="000000"/>
                </a:solidFill>
              </a:rPr>
              <a:t>. Un </a:t>
            </a:r>
            <a:r>
              <a:rPr lang="en-US" sz="800" dirty="0" err="1" smtClean="0">
                <a:solidFill>
                  <a:srgbClr val="000000"/>
                </a:solidFill>
              </a:rPr>
              <a:t>enfoque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basado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, a </a:t>
            </a:r>
            <a:r>
              <a:rPr lang="en-US" sz="800" dirty="0" err="1" smtClean="0">
                <a:solidFill>
                  <a:srgbClr val="000000"/>
                </a:solidFill>
              </a:rPr>
              <a:t>nuestro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juicio</a:t>
            </a:r>
            <a:r>
              <a:rPr lang="en-US" sz="800" dirty="0" smtClean="0">
                <a:solidFill>
                  <a:srgbClr val="000000"/>
                </a:solidFill>
              </a:rPr>
              <a:t>, la forma </a:t>
            </a:r>
            <a:r>
              <a:rPr lang="en-US" sz="800" dirty="0" err="1" smtClean="0">
                <a:solidFill>
                  <a:srgbClr val="000000"/>
                </a:solidFill>
              </a:rPr>
              <a:t>más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eficaz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sostenible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reducir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morbilidad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..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 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Los </a:t>
            </a:r>
            <a:r>
              <a:rPr lang="en-US" sz="800" dirty="0" err="1" smtClean="0">
                <a:solidFill>
                  <a:srgbClr val="000000"/>
                </a:solidFill>
              </a:rPr>
              <a:t>aspectos</a:t>
            </a:r>
            <a:r>
              <a:rPr lang="en-US" sz="800" dirty="0" smtClean="0">
                <a:solidFill>
                  <a:srgbClr val="000000"/>
                </a:solidFill>
              </a:rPr>
              <a:t> clave de un </a:t>
            </a:r>
            <a:r>
              <a:rPr lang="en-US" sz="800" dirty="0" err="1" smtClean="0">
                <a:solidFill>
                  <a:srgbClr val="000000"/>
                </a:solidFill>
              </a:rPr>
              <a:t>enfoque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basado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incluyen</a:t>
            </a:r>
            <a:r>
              <a:rPr lang="en-US" sz="800" dirty="0" smtClean="0">
                <a:solidFill>
                  <a:srgbClr val="000000"/>
                </a:solidFill>
              </a:rPr>
              <a:t>: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· </a:t>
            </a:r>
            <a:r>
              <a:rPr lang="en-US" sz="800" dirty="0" err="1" smtClean="0">
                <a:solidFill>
                  <a:srgbClr val="000000"/>
                </a:solidFill>
              </a:rPr>
              <a:t>Reducir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desigualdades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</a:rPr>
              <a:t>:</a:t>
            </a:r>
            <a:r>
              <a:rPr lang="en-US" sz="800" b="1" dirty="0" smtClean="0">
                <a:solidFill>
                  <a:srgbClr val="000000"/>
                </a:solidFill>
              </a:rPr>
              <a:t> </a:t>
            </a:r>
            <a:r>
              <a:rPr lang="en-US" sz="800" dirty="0" smtClean="0">
                <a:solidFill>
                  <a:srgbClr val="000000"/>
                </a:solidFill>
              </a:rPr>
              <a:t>La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</a:rPr>
              <a:t>morbilidad</a:t>
            </a:r>
            <a:r>
              <a:rPr lang="en-US" sz="800" dirty="0" smtClean="0">
                <a:solidFill>
                  <a:srgbClr val="000000"/>
                </a:solidFill>
              </a:rPr>
              <a:t> son, en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núcleo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consecuencia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desigualdades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inequidades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por</a:t>
            </a:r>
            <a:r>
              <a:rPr lang="en-US" sz="800" dirty="0" smtClean="0">
                <a:solidFill>
                  <a:srgbClr val="000000"/>
                </a:solidFill>
              </a:rPr>
              <a:t> lo </a:t>
            </a:r>
            <a:r>
              <a:rPr lang="en-US" sz="800" dirty="0" err="1" smtClean="0">
                <a:solidFill>
                  <a:srgbClr val="000000"/>
                </a:solidFill>
              </a:rPr>
              <a:t>tanto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falta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garantía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.  La </a:t>
            </a:r>
            <a:r>
              <a:rPr lang="en-US" sz="800" dirty="0" err="1" smtClean="0">
                <a:solidFill>
                  <a:srgbClr val="000000"/>
                </a:solidFill>
              </a:rPr>
              <a:t>falta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progreso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reducción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muchos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países</a:t>
            </a:r>
            <a:r>
              <a:rPr lang="en-US" sz="800" dirty="0" smtClean="0">
                <a:solidFill>
                  <a:srgbClr val="000000"/>
                </a:solidFill>
              </a:rPr>
              <a:t> pone de </a:t>
            </a:r>
            <a:r>
              <a:rPr lang="en-US" sz="800" dirty="0" err="1" smtClean="0">
                <a:solidFill>
                  <a:srgbClr val="000000"/>
                </a:solidFill>
              </a:rPr>
              <a:t>manifiesto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escaso</a:t>
            </a:r>
            <a:r>
              <a:rPr lang="en-US" sz="800" dirty="0" smtClean="0">
                <a:solidFill>
                  <a:srgbClr val="000000"/>
                </a:solidFill>
              </a:rPr>
              <a:t> valor </a:t>
            </a:r>
            <a:r>
              <a:rPr lang="en-US" sz="800" dirty="0" err="1" smtClean="0">
                <a:solidFill>
                  <a:srgbClr val="000000"/>
                </a:solidFill>
              </a:rPr>
              <a:t>asignado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vida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 y da </a:t>
            </a:r>
            <a:r>
              <a:rPr lang="en-US" sz="800" dirty="0" err="1" smtClean="0">
                <a:solidFill>
                  <a:srgbClr val="000000"/>
                </a:solidFill>
              </a:rPr>
              <a:t>testimonio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voz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limitada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fijación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prioridades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públicas</a:t>
            </a:r>
            <a:r>
              <a:rPr lang="en-US" sz="800" dirty="0" smtClean="0">
                <a:solidFill>
                  <a:srgbClr val="000000"/>
                </a:solidFill>
              </a:rPr>
              <a:t>.  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, y en particular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viven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pobreza</a:t>
            </a:r>
            <a:r>
              <a:rPr lang="en-US" sz="800" dirty="0" smtClean="0">
                <a:solidFill>
                  <a:srgbClr val="000000"/>
                </a:solidFill>
              </a:rPr>
              <a:t>, a menudo no </a:t>
            </a:r>
            <a:r>
              <a:rPr lang="en-US" sz="800" dirty="0" err="1" smtClean="0">
                <a:solidFill>
                  <a:srgbClr val="000000"/>
                </a:solidFill>
              </a:rPr>
              <a:t>pueden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acceder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atención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porque</a:t>
            </a:r>
            <a:r>
              <a:rPr lang="en-US" sz="800" dirty="0" smtClean="0">
                <a:solidFill>
                  <a:srgbClr val="000000"/>
                </a:solidFill>
              </a:rPr>
              <a:t> no </a:t>
            </a:r>
            <a:r>
              <a:rPr lang="en-US" sz="800" dirty="0" err="1" smtClean="0">
                <a:solidFill>
                  <a:srgbClr val="000000"/>
                </a:solidFill>
              </a:rPr>
              <a:t>tienen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poder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toma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decisiones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recursos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financieros</a:t>
            </a:r>
            <a:r>
              <a:rPr lang="en-US" sz="800" dirty="0" smtClean="0">
                <a:solidFill>
                  <a:srgbClr val="000000"/>
                </a:solidFill>
              </a:rPr>
              <a:t>, o la </a:t>
            </a:r>
            <a:r>
              <a:rPr lang="en-US" sz="800" dirty="0" err="1" smtClean="0">
                <a:solidFill>
                  <a:srgbClr val="000000"/>
                </a:solidFill>
              </a:rPr>
              <a:t>potenciación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papel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obtener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gama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completa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</a:rPr>
              <a:t> e </a:t>
            </a:r>
            <a:r>
              <a:rPr lang="en-US" sz="800" dirty="0" err="1" smtClean="0">
                <a:solidFill>
                  <a:srgbClr val="000000"/>
                </a:solidFill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</a:rPr>
              <a:t>. Para los </a:t>
            </a:r>
            <a:r>
              <a:rPr lang="en-US" sz="800" dirty="0" err="1" smtClean="0">
                <a:solidFill>
                  <a:srgbClr val="000000"/>
                </a:solidFill>
              </a:rPr>
              <a:t>adolescentes</a:t>
            </a:r>
            <a:r>
              <a:rPr lang="en-US" sz="800" dirty="0" smtClean="0">
                <a:solidFill>
                  <a:srgbClr val="000000"/>
                </a:solidFill>
              </a:rPr>
              <a:t>, en particular, los </a:t>
            </a:r>
            <a:r>
              <a:rPr lang="en-US" sz="800" dirty="0" err="1" smtClean="0">
                <a:solidFill>
                  <a:srgbClr val="000000"/>
                </a:solidFill>
              </a:rPr>
              <a:t>niveles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elevados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morbilidad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maternas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derivan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normas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les </a:t>
            </a:r>
            <a:r>
              <a:rPr lang="en-US" sz="800" dirty="0" err="1" smtClean="0">
                <a:solidFill>
                  <a:srgbClr val="000000"/>
                </a:solidFill>
              </a:rPr>
              <a:t>fuerza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contraer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matrimonio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infantil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deserción</a:t>
            </a:r>
            <a:r>
              <a:rPr lang="en-US" sz="800" dirty="0" smtClean="0">
                <a:solidFill>
                  <a:srgbClr val="000000"/>
                </a:solidFill>
              </a:rPr>
              <a:t> escolar y la </a:t>
            </a:r>
            <a:r>
              <a:rPr lang="en-US" sz="800" dirty="0" err="1" smtClean="0">
                <a:solidFill>
                  <a:srgbClr val="000000"/>
                </a:solidFill>
              </a:rPr>
              <a:t>falta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conocimientos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básicos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poder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decisión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acerca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</a:rPr>
              <a:t>;</a:t>
            </a:r>
            <a:r>
              <a:rPr lang="en-US" sz="800" b="1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US" sz="800" b="1" dirty="0" smtClean="0">
                <a:solidFill>
                  <a:srgbClr val="000000"/>
                </a:solidFill>
              </a:rPr>
              <a:t>  </a:t>
            </a:r>
            <a:r>
              <a:rPr lang="en-US" sz="800" dirty="0" smtClean="0">
                <a:solidFill>
                  <a:srgbClr val="000000"/>
                </a:solidFill>
              </a:rPr>
              <a:t>·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estándares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guíen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leyes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políticas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programas</a:t>
            </a:r>
            <a:r>
              <a:rPr lang="en-US" sz="800" dirty="0" smtClean="0">
                <a:solidFill>
                  <a:srgbClr val="000000"/>
                </a:solidFill>
              </a:rPr>
              <a:t>: en particular,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Constituciones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nacionales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recomendaciones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observaciones</a:t>
            </a:r>
            <a:r>
              <a:rPr lang="en-US" sz="800" dirty="0" smtClean="0">
                <a:solidFill>
                  <a:srgbClr val="000000"/>
                </a:solidFill>
              </a:rPr>
              <a:t> finales de los </a:t>
            </a:r>
            <a:r>
              <a:rPr lang="en-US" sz="800" dirty="0" err="1" smtClean="0">
                <a:solidFill>
                  <a:srgbClr val="000000"/>
                </a:solidFill>
              </a:rPr>
              <a:t>órganos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tratados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resoluciones</a:t>
            </a:r>
            <a:r>
              <a:rPr lang="en-US" sz="800" dirty="0" smtClean="0">
                <a:solidFill>
                  <a:srgbClr val="000000"/>
                </a:solidFill>
              </a:rPr>
              <a:t> del </a:t>
            </a:r>
            <a:r>
              <a:rPr lang="en-US" sz="800" dirty="0" err="1" smtClean="0">
                <a:solidFill>
                  <a:srgbClr val="000000"/>
                </a:solidFill>
              </a:rPr>
              <a:t>Consejo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</a:rPr>
              <a:t>;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  · </a:t>
            </a:r>
            <a:r>
              <a:rPr lang="en-US" sz="800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aceptabilidad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buena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 (DAA (3AQ)):</a:t>
            </a:r>
            <a:r>
              <a:rPr lang="en-US" sz="800" b="1" dirty="0" smtClean="0">
                <a:solidFill>
                  <a:srgbClr val="000000"/>
                </a:solidFill>
              </a:rPr>
              <a:t> </a:t>
            </a:r>
            <a:r>
              <a:rPr lang="en-US" sz="800" dirty="0" smtClean="0">
                <a:solidFill>
                  <a:srgbClr val="000000"/>
                </a:solidFill>
              </a:rPr>
              <a:t>Tal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el</a:t>
            </a:r>
            <a:r>
              <a:rPr lang="en-US" sz="800" i="1" u="sng" dirty="0" smtClean="0">
                <a:solidFill>
                  <a:srgbClr val="000000"/>
                </a:solidFill>
              </a:rPr>
              <a:t>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Comité</a:t>
            </a:r>
            <a:r>
              <a:rPr lang="en-US" sz="800" i="1" u="sng" dirty="0" smtClean="0">
                <a:solidFill>
                  <a:srgbClr val="000000"/>
                </a:solidFill>
              </a:rPr>
              <a:t> de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Derechos</a:t>
            </a:r>
            <a:r>
              <a:rPr lang="en-US" sz="800" i="1" u="sng" dirty="0" smtClean="0">
                <a:solidFill>
                  <a:srgbClr val="000000"/>
                </a:solidFill>
              </a:rPr>
              <a:t>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Económicos</a:t>
            </a:r>
            <a:r>
              <a:rPr lang="en-US" sz="800" i="1" u="sng" dirty="0" smtClean="0">
                <a:solidFill>
                  <a:srgbClr val="000000"/>
                </a:solidFill>
              </a:rPr>
              <a:t>,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Sociales</a:t>
            </a:r>
            <a:r>
              <a:rPr lang="en-US" sz="800" i="1" u="sng" dirty="0" smtClean="0">
                <a:solidFill>
                  <a:srgbClr val="000000"/>
                </a:solidFill>
              </a:rPr>
              <a:t> y </a:t>
            </a:r>
            <a:r>
              <a:rPr lang="en-US" sz="800" i="1" u="sng" dirty="0" err="1" smtClean="0">
                <a:solidFill>
                  <a:srgbClr val="000000"/>
                </a:solidFill>
              </a:rPr>
              <a:t>Culturales</a:t>
            </a:r>
            <a:r>
              <a:rPr lang="en-US" sz="800" dirty="0" smtClean="0">
                <a:solidFill>
                  <a:srgbClr val="000000"/>
                </a:solidFill>
              </a:rPr>
              <a:t> ha </a:t>
            </a:r>
            <a:r>
              <a:rPr lang="en-US" sz="800" dirty="0" err="1" smtClean="0">
                <a:solidFill>
                  <a:srgbClr val="000000"/>
                </a:solidFill>
              </a:rPr>
              <a:t>señalado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Observación</a:t>
            </a:r>
            <a:r>
              <a:rPr lang="en-US" sz="800" dirty="0" smtClean="0">
                <a:solidFill>
                  <a:srgbClr val="000000"/>
                </a:solidFill>
              </a:rPr>
              <a:t> General 14, el </a:t>
            </a:r>
            <a:r>
              <a:rPr lang="en-US" sz="800" dirty="0" err="1" smtClean="0">
                <a:solidFill>
                  <a:srgbClr val="000000"/>
                </a:solidFill>
              </a:rPr>
              <a:t>derecho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todas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sus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formas</a:t>
            </a:r>
            <a:r>
              <a:rPr lang="en-US" sz="800" dirty="0" smtClean="0">
                <a:solidFill>
                  <a:srgbClr val="000000"/>
                </a:solidFill>
              </a:rPr>
              <a:t> y a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niveles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abarca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siguientes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elementos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esenciales</a:t>
            </a:r>
            <a:r>
              <a:rPr lang="en-US" sz="800" dirty="0" smtClean="0">
                <a:solidFill>
                  <a:srgbClr val="000000"/>
                </a:solidFill>
              </a:rPr>
              <a:t> e </a:t>
            </a:r>
            <a:r>
              <a:rPr lang="en-US" sz="800" dirty="0" err="1" smtClean="0">
                <a:solidFill>
                  <a:srgbClr val="000000"/>
                </a:solidFill>
              </a:rPr>
              <a:t>interrelacionados</a:t>
            </a:r>
            <a:r>
              <a:rPr lang="en-US" sz="800" dirty="0" smtClean="0">
                <a:solidFill>
                  <a:srgbClr val="000000"/>
                </a:solidFill>
              </a:rPr>
              <a:t>: </a:t>
            </a:r>
            <a:r>
              <a:rPr lang="en-US" sz="800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aceptabilidad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buena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Esto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aplicable</a:t>
            </a:r>
            <a:r>
              <a:rPr lang="en-US" sz="800" dirty="0" smtClean="0">
                <a:solidFill>
                  <a:srgbClr val="000000"/>
                </a:solidFill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b="1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b="1" dirty="0" smtClean="0">
                <a:solidFill>
                  <a:srgbClr val="000000"/>
                </a:solidFill>
              </a:rPr>
              <a:t>: </a:t>
            </a:r>
            <a:r>
              <a:rPr lang="en-US" sz="800" dirty="0" smtClean="0">
                <a:solidFill>
                  <a:srgbClr val="000000"/>
                </a:solidFill>
              </a:rPr>
              <a:t> Los </a:t>
            </a:r>
            <a:r>
              <a:rPr lang="en-US" sz="800" dirty="0" err="1" smtClean="0">
                <a:solidFill>
                  <a:srgbClr val="000000"/>
                </a:solidFill>
              </a:rPr>
              <a:t>Estados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deberían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hacer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</a:t>
            </a:r>
            <a:r>
              <a:rPr lang="en-US" sz="800" dirty="0" smtClean="0">
                <a:solidFill>
                  <a:srgbClr val="000000"/>
                </a:solidFill>
              </a:rPr>
              <a:t> lo </a:t>
            </a:r>
            <a:r>
              <a:rPr lang="en-US" sz="800" dirty="0" err="1" smtClean="0">
                <a:solidFill>
                  <a:srgbClr val="000000"/>
                </a:solidFill>
              </a:rPr>
              <a:t>posible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garantizar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atención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estén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dentro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su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jurisdicción</a:t>
            </a:r>
            <a:r>
              <a:rPr lang="en-US" sz="800" dirty="0" smtClean="0">
                <a:solidFill>
                  <a:srgbClr val="000000"/>
                </a:solidFill>
              </a:rPr>
              <a:t>. De </a:t>
            </a:r>
            <a:r>
              <a:rPr lang="en-US" sz="800" dirty="0" err="1" smtClean="0">
                <a:solidFill>
                  <a:srgbClr val="000000"/>
                </a:solidFill>
              </a:rPr>
              <a:t>acuerdo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Directrices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Unidas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monitorear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disponibilidad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uso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obstétricos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 de 500.000 </a:t>
            </a:r>
            <a:r>
              <a:rPr lang="en-US" sz="800" dirty="0" err="1" smtClean="0">
                <a:solidFill>
                  <a:srgbClr val="000000"/>
                </a:solidFill>
              </a:rPr>
              <a:t>habitantes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haber</a:t>
            </a:r>
            <a:r>
              <a:rPr lang="en-US" sz="800" dirty="0" smtClean="0">
                <a:solidFill>
                  <a:srgbClr val="000000"/>
                </a:solidFill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</a:rPr>
              <a:t>mínimo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cuatro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establecimientos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ofrezcan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atención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básica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emergencia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obstétrica</a:t>
            </a:r>
            <a:r>
              <a:rPr lang="en-US" sz="800" dirty="0" smtClean="0">
                <a:solidFill>
                  <a:srgbClr val="000000"/>
                </a:solidFill>
              </a:rPr>
              <a:t> y neonatal (</a:t>
            </a:r>
            <a:r>
              <a:rPr lang="en-US" sz="800" dirty="0" err="1" smtClean="0">
                <a:solidFill>
                  <a:srgbClr val="000000"/>
                </a:solidFill>
              </a:rPr>
              <a:t>EmONC</a:t>
            </a:r>
            <a:r>
              <a:rPr lang="en-US" sz="800" dirty="0" smtClean="0">
                <a:solidFill>
                  <a:srgbClr val="000000"/>
                </a:solidFill>
              </a:rPr>
              <a:t>) y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oferta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servicio</a:t>
            </a:r>
            <a:r>
              <a:rPr lang="en-US" sz="800" dirty="0" smtClean="0">
                <a:solidFill>
                  <a:srgbClr val="000000"/>
                </a:solidFill>
              </a:rPr>
              <a:t> integral </a:t>
            </a:r>
            <a:r>
              <a:rPr lang="en-US" sz="800" dirty="0" err="1" smtClean="0">
                <a:solidFill>
                  <a:srgbClr val="000000"/>
                </a:solidFill>
              </a:rPr>
              <a:t>EmONC</a:t>
            </a:r>
            <a:r>
              <a:rPr lang="en-US" sz="800" dirty="0" smtClean="0">
                <a:solidFill>
                  <a:srgbClr val="000000"/>
                </a:solidFill>
              </a:rPr>
              <a:t>. Hay </a:t>
            </a:r>
            <a:r>
              <a:rPr lang="en-US" sz="800" dirty="0" err="1" smtClean="0">
                <a:solidFill>
                  <a:srgbClr val="000000"/>
                </a:solidFill>
              </a:rPr>
              <a:t>pruebas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claras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si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obstétricos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sugiere</a:t>
            </a:r>
            <a:r>
              <a:rPr lang="en-US" sz="800" dirty="0" smtClean="0">
                <a:solidFill>
                  <a:srgbClr val="000000"/>
                </a:solidFill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directrices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Unidas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distribuyen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equitativamente</a:t>
            </a:r>
            <a:r>
              <a:rPr lang="en-US" sz="800" dirty="0" smtClean="0">
                <a:solidFill>
                  <a:srgbClr val="000000"/>
                </a:solidFill>
              </a:rPr>
              <a:t> entre la </a:t>
            </a:r>
            <a:r>
              <a:rPr lang="en-US" sz="800" dirty="0" err="1" smtClean="0">
                <a:solidFill>
                  <a:srgbClr val="000000"/>
                </a:solidFill>
              </a:rPr>
              <a:t>población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conducen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una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mejor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capacidad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resolver los </a:t>
            </a:r>
            <a:r>
              <a:rPr lang="en-US" sz="800" dirty="0" err="1" smtClean="0">
                <a:solidFill>
                  <a:srgbClr val="000000"/>
                </a:solidFill>
              </a:rPr>
              <a:t>problemas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mortalidad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b="1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Además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estar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accesible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todos</a:t>
            </a:r>
            <a:r>
              <a:rPr lang="en-US" sz="800" dirty="0" smtClean="0">
                <a:solidFill>
                  <a:srgbClr val="000000"/>
                </a:solidFill>
              </a:rPr>
              <a:t> sin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. En el </a:t>
            </a:r>
            <a:r>
              <a:rPr lang="en-US" sz="800" dirty="0" err="1" smtClean="0">
                <a:solidFill>
                  <a:srgbClr val="000000"/>
                </a:solidFill>
              </a:rPr>
              <a:t>contexto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, el </a:t>
            </a:r>
            <a:r>
              <a:rPr lang="en-US" sz="800" dirty="0" err="1" smtClean="0">
                <a:solidFill>
                  <a:srgbClr val="000000"/>
                </a:solidFill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tiene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cuatro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dimensiones</a:t>
            </a:r>
            <a:r>
              <a:rPr lang="en-US" sz="800" dirty="0" smtClean="0">
                <a:solidFill>
                  <a:srgbClr val="000000"/>
                </a:solidFill>
              </a:rPr>
              <a:t>: </a:t>
            </a:r>
            <a:r>
              <a:rPr lang="en-US" sz="800" dirty="0" err="1" smtClean="0">
                <a:solidFill>
                  <a:srgbClr val="000000"/>
                </a:solidFill>
              </a:rPr>
              <a:t>acceso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físico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seguro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económica</a:t>
            </a:r>
            <a:r>
              <a:rPr lang="en-US" sz="800" dirty="0" smtClean="0">
                <a:solidFill>
                  <a:srgbClr val="000000"/>
                </a:solidFill>
              </a:rPr>
              <a:t> (</a:t>
            </a:r>
            <a:r>
              <a:rPr lang="en-US" sz="800" dirty="0" err="1" smtClean="0">
                <a:solidFill>
                  <a:srgbClr val="000000"/>
                </a:solidFill>
              </a:rPr>
              <a:t>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decir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asequibilidad</a:t>
            </a:r>
            <a:r>
              <a:rPr lang="en-US" sz="800" dirty="0" smtClean="0">
                <a:solidFill>
                  <a:srgbClr val="000000"/>
                </a:solidFill>
              </a:rPr>
              <a:t>), </a:t>
            </a:r>
            <a:r>
              <a:rPr lang="en-US" sz="800" dirty="0" err="1" smtClean="0">
                <a:solidFill>
                  <a:srgbClr val="000000"/>
                </a:solidFill>
              </a:rPr>
              <a:t>incluyendo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viven</a:t>
            </a:r>
            <a:r>
              <a:rPr lang="en-US" sz="800" dirty="0" smtClean="0">
                <a:solidFill>
                  <a:srgbClr val="000000"/>
                </a:solidFill>
              </a:rPr>
              <a:t> en la </a:t>
            </a:r>
            <a:r>
              <a:rPr lang="en-US" sz="800" dirty="0" err="1" smtClean="0">
                <a:solidFill>
                  <a:srgbClr val="000000"/>
                </a:solidFill>
              </a:rPr>
              <a:t>pobreza</a:t>
            </a:r>
            <a:r>
              <a:rPr lang="en-US" sz="800" dirty="0" smtClean="0">
                <a:solidFill>
                  <a:srgbClr val="000000"/>
                </a:solidFill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 sin </a:t>
            </a:r>
            <a:r>
              <a:rPr lang="en-US" sz="8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accesibilidad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información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b="1" dirty="0" err="1" smtClean="0">
                <a:solidFill>
                  <a:srgbClr val="000000"/>
                </a:solidFill>
              </a:rPr>
              <a:t>Aceptabilidad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Además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estar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disponibles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accesibles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materna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respetuosos</a:t>
            </a:r>
            <a:r>
              <a:rPr lang="en-US" sz="800" dirty="0" smtClean="0">
                <a:solidFill>
                  <a:srgbClr val="000000"/>
                </a:solidFill>
              </a:rPr>
              <a:t> con la </a:t>
            </a:r>
            <a:r>
              <a:rPr lang="en-US" sz="800" dirty="0" err="1" smtClean="0">
                <a:solidFill>
                  <a:srgbClr val="000000"/>
                </a:solidFill>
              </a:rPr>
              <a:t>cultura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personas,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minorías</a:t>
            </a:r>
            <a:r>
              <a:rPr lang="en-US" sz="800" dirty="0" smtClean="0">
                <a:solidFill>
                  <a:srgbClr val="000000"/>
                </a:solidFill>
              </a:rPr>
              <a:t>, los pueblos </a:t>
            </a:r>
            <a:r>
              <a:rPr lang="en-US" sz="800" dirty="0" err="1" smtClean="0">
                <a:solidFill>
                  <a:srgbClr val="000000"/>
                </a:solidFill>
              </a:rPr>
              <a:t>indígenas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mujeres</a:t>
            </a:r>
            <a:r>
              <a:rPr lang="en-US" sz="800" dirty="0" smtClean="0">
                <a:solidFill>
                  <a:srgbClr val="000000"/>
                </a:solidFill>
              </a:rPr>
              <a:t> con </a:t>
            </a:r>
            <a:r>
              <a:rPr lang="en-US" sz="800" dirty="0" err="1" smtClean="0">
                <a:solidFill>
                  <a:srgbClr val="000000"/>
                </a:solidFill>
              </a:rPr>
              <a:t>discapacidad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comunidades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sensibles</a:t>
            </a:r>
            <a:r>
              <a:rPr lang="en-US" sz="800" dirty="0" smtClean="0">
                <a:solidFill>
                  <a:srgbClr val="000000"/>
                </a:solidFill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género</a:t>
            </a:r>
            <a:r>
              <a:rPr lang="en-US" sz="800" dirty="0" smtClean="0">
                <a:solidFill>
                  <a:srgbClr val="000000"/>
                </a:solidFill>
              </a:rPr>
              <a:t> y del </a:t>
            </a:r>
            <a:r>
              <a:rPr lang="en-US" sz="800" dirty="0" err="1" smtClean="0">
                <a:solidFill>
                  <a:srgbClr val="000000"/>
                </a:solidFill>
              </a:rPr>
              <a:t>ciclo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vida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Esto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implica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que</a:t>
            </a:r>
            <a:r>
              <a:rPr lang="en-US" sz="800" dirty="0" smtClean="0">
                <a:solidFill>
                  <a:srgbClr val="000000"/>
                </a:solidFill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sexual y </a:t>
            </a:r>
            <a:r>
              <a:rPr lang="en-US" sz="800" dirty="0" err="1" smtClean="0">
                <a:solidFill>
                  <a:srgbClr val="000000"/>
                </a:solidFill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respetar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necesidades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adolescentes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</a:rPr>
              <a:t>. Con </a:t>
            </a:r>
            <a:r>
              <a:rPr lang="en-US" sz="800" dirty="0" err="1" smtClean="0">
                <a:solidFill>
                  <a:srgbClr val="000000"/>
                </a:solidFill>
              </a:rPr>
              <a:t>demasiada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frecuencia</a:t>
            </a:r>
            <a:r>
              <a:rPr lang="en-US" sz="800" dirty="0" smtClean="0">
                <a:solidFill>
                  <a:srgbClr val="000000"/>
                </a:solidFill>
              </a:rPr>
              <a:t>, los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</a:rPr>
              <a:t>centran</a:t>
            </a:r>
            <a:r>
              <a:rPr lang="en-US" sz="800" dirty="0" smtClean="0">
                <a:solidFill>
                  <a:srgbClr val="000000"/>
                </a:solidFill>
              </a:rPr>
              <a:t> en el </a:t>
            </a:r>
            <a:r>
              <a:rPr lang="en-US" sz="800" dirty="0" err="1" smtClean="0">
                <a:solidFill>
                  <a:srgbClr val="000000"/>
                </a:solidFill>
              </a:rPr>
              <a:t>ámbito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clínico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tradicional</a:t>
            </a:r>
            <a:r>
              <a:rPr lang="en-US" sz="800" dirty="0" smtClean="0">
                <a:solidFill>
                  <a:srgbClr val="000000"/>
                </a:solidFill>
              </a:rPr>
              <a:t> "</a:t>
            </a:r>
            <a:r>
              <a:rPr lang="en-US" sz="800" dirty="0" err="1" smtClean="0">
                <a:solidFill>
                  <a:srgbClr val="000000"/>
                </a:solidFill>
              </a:rPr>
              <a:t>adulto</a:t>
            </a:r>
            <a:r>
              <a:rPr lang="en-US" sz="800" dirty="0" smtClean="0">
                <a:solidFill>
                  <a:srgbClr val="000000"/>
                </a:solidFill>
              </a:rPr>
              <a:t>" y a menudo se les </a:t>
            </a:r>
            <a:r>
              <a:rPr lang="en-US" sz="800" dirty="0" err="1" smtClean="0">
                <a:solidFill>
                  <a:srgbClr val="000000"/>
                </a:solidFill>
              </a:rPr>
              <a:t>ve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como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fuentes</a:t>
            </a:r>
            <a:r>
              <a:rPr lang="en-US" sz="800" dirty="0" smtClean="0">
                <a:solidFill>
                  <a:srgbClr val="000000"/>
                </a:solidFill>
              </a:rPr>
              <a:t> hostiles e </a:t>
            </a:r>
            <a:r>
              <a:rPr lang="en-US" sz="800" dirty="0" err="1" smtClean="0">
                <a:solidFill>
                  <a:srgbClr val="000000"/>
                </a:solidFill>
              </a:rPr>
              <a:t>inadecuadas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para</a:t>
            </a:r>
            <a:r>
              <a:rPr lang="en-US" sz="800" dirty="0" smtClean="0">
                <a:solidFill>
                  <a:srgbClr val="000000"/>
                </a:solidFill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</a:rPr>
              <a:t>atención</a:t>
            </a:r>
            <a:r>
              <a:rPr lang="en-US" sz="800" dirty="0" smtClean="0">
                <a:solidFill>
                  <a:srgbClr val="000000"/>
                </a:solidFill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</a:rPr>
              <a:t>adolescentes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jóvenes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b="1" dirty="0" smtClean="0">
                <a:solidFill>
                  <a:srgbClr val="000000"/>
                </a:solidFill>
              </a:rPr>
              <a:t>Buena </a:t>
            </a:r>
            <a:r>
              <a:rPr lang="en-US" sz="800" b="1" dirty="0" err="1" smtClean="0">
                <a:solidFill>
                  <a:srgbClr val="000000"/>
                </a:solidFill>
              </a:rPr>
              <a:t>calidad</a:t>
            </a:r>
            <a:r>
              <a:rPr lang="en-US" sz="800" b="1" dirty="0" smtClean="0">
                <a:solidFill>
                  <a:srgbClr val="000000"/>
                </a:solidFill>
              </a:rPr>
              <a:t>: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reproductiva</a:t>
            </a:r>
            <a:r>
              <a:rPr lang="en-US" sz="800" dirty="0" smtClean="0">
                <a:solidFill>
                  <a:srgbClr val="000000"/>
                </a:solidFill>
              </a:rPr>
              <a:t> e </a:t>
            </a:r>
            <a:r>
              <a:rPr lang="en-US" sz="800" dirty="0" err="1" smtClean="0">
                <a:solidFill>
                  <a:srgbClr val="000000"/>
                </a:solidFill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deberán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buena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, y </a:t>
            </a:r>
            <a:r>
              <a:rPr lang="en-US" sz="800" dirty="0" err="1" smtClean="0">
                <a:solidFill>
                  <a:srgbClr val="000000"/>
                </a:solidFill>
              </a:rPr>
              <a:t>trabajadores</a:t>
            </a:r>
            <a:r>
              <a:rPr lang="en-US" sz="800" dirty="0" smtClean="0">
                <a:solidFill>
                  <a:srgbClr val="000000"/>
                </a:solidFill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</a:rPr>
              <a:t>salud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corteses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respetuosos</a:t>
            </a:r>
            <a:r>
              <a:rPr lang="en-US" sz="800" dirty="0" smtClean="0">
                <a:solidFill>
                  <a:srgbClr val="000000"/>
                </a:solidFill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</a:rPr>
              <a:t>Según</a:t>
            </a:r>
            <a:r>
              <a:rPr lang="en-US" sz="800" dirty="0" smtClean="0">
                <a:solidFill>
                  <a:srgbClr val="000000"/>
                </a:solidFill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</a:rPr>
              <a:t>Comité</a:t>
            </a:r>
            <a:r>
              <a:rPr lang="en-US" sz="800" dirty="0" smtClean="0">
                <a:solidFill>
                  <a:srgbClr val="000000"/>
                </a:solidFill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Económicos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Sociales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Culturales</a:t>
            </a:r>
            <a:r>
              <a:rPr lang="en-US" sz="800" dirty="0" smtClean="0">
                <a:solidFill>
                  <a:srgbClr val="000000"/>
                </a:solidFill>
              </a:rPr>
              <a:t>, "</a:t>
            </a:r>
            <a:r>
              <a:rPr lang="en-US" sz="800" dirty="0" err="1" smtClean="0">
                <a:solidFill>
                  <a:srgbClr val="000000"/>
                </a:solidFill>
              </a:rPr>
              <a:t>las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instalaciones</a:t>
            </a:r>
            <a:r>
              <a:rPr lang="en-US" sz="800" dirty="0" smtClean="0">
                <a:solidFill>
                  <a:srgbClr val="000000"/>
                </a:solidFill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</a:rPr>
              <a:t>bienes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servicios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también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debe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ser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científica</a:t>
            </a:r>
            <a:r>
              <a:rPr lang="en-US" sz="800" dirty="0" smtClean="0">
                <a:solidFill>
                  <a:srgbClr val="000000"/>
                </a:solidFill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</a:rPr>
              <a:t>médicamente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apropiadas</a:t>
            </a:r>
            <a:r>
              <a:rPr lang="en-US" sz="800" dirty="0" smtClean="0">
                <a:solidFill>
                  <a:srgbClr val="000000"/>
                </a:solidFill>
              </a:rPr>
              <a:t> y de </a:t>
            </a:r>
            <a:r>
              <a:rPr lang="en-US" sz="800" dirty="0" err="1" smtClean="0">
                <a:solidFill>
                  <a:srgbClr val="000000"/>
                </a:solidFill>
              </a:rPr>
              <a:t>buena</a:t>
            </a:r>
            <a:r>
              <a:rPr lang="en-US" sz="800" dirty="0" smtClean="0">
                <a:solidFill>
                  <a:srgbClr val="000000"/>
                </a:solidFill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</a:rPr>
              <a:t>calidad</a:t>
            </a:r>
            <a:r>
              <a:rPr lang="en-US" sz="800" dirty="0" smtClean="0">
                <a:solidFill>
                  <a:srgbClr val="000000"/>
                </a:solidFill>
              </a:rPr>
              <a:t>". </a:t>
            </a:r>
          </a:p>
          <a:p>
            <a:r>
              <a:rPr lang="en-US" sz="800" dirty="0" smtClean="0">
                <a:solidFill>
                  <a:srgbClr val="000000"/>
                </a:solidFill>
              </a:rPr>
              <a:t>  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76872" y="107504"/>
            <a:ext cx="2286000" cy="1714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48680" y="1835696"/>
            <a:ext cx="5486400" cy="684076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700" dirty="0" smtClean="0">
                <a:solidFill>
                  <a:srgbClr val="000000"/>
                </a:solidFill>
              </a:rPr>
              <a:t>DIAPOSITIVA</a:t>
            </a:r>
            <a:r>
              <a:rPr lang="en-US" sz="700" baseline="0" dirty="0" smtClean="0">
                <a:solidFill>
                  <a:srgbClr val="000000"/>
                </a:solidFill>
              </a:rPr>
              <a:t> ESCONDIDA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700" baseline="0" dirty="0" err="1" smtClean="0">
                <a:solidFill>
                  <a:srgbClr val="000000"/>
                </a:solidFill>
              </a:rPr>
              <a:t>Estas</a:t>
            </a:r>
            <a:r>
              <a:rPr lang="en-US" sz="700" baseline="0" dirty="0" smtClean="0">
                <a:solidFill>
                  <a:srgbClr val="000000"/>
                </a:solidFill>
              </a:rPr>
              <a:t> </a:t>
            </a:r>
            <a:r>
              <a:rPr lang="en-US" sz="700" baseline="0" dirty="0" err="1" smtClean="0">
                <a:solidFill>
                  <a:srgbClr val="000000"/>
                </a:solidFill>
              </a:rPr>
              <a:t>notas</a:t>
            </a:r>
            <a:r>
              <a:rPr lang="en-US" sz="700" baseline="0" dirty="0" smtClean="0">
                <a:solidFill>
                  <a:srgbClr val="000000"/>
                </a:solidFill>
              </a:rPr>
              <a:t> son la </a:t>
            </a:r>
            <a:r>
              <a:rPr lang="en-US" sz="700" baseline="0" dirty="0" err="1" smtClean="0">
                <a:solidFill>
                  <a:srgbClr val="000000"/>
                </a:solidFill>
              </a:rPr>
              <a:t>continuacion</a:t>
            </a:r>
            <a:r>
              <a:rPr lang="en-US" sz="700" baseline="0" dirty="0" smtClean="0">
                <a:solidFill>
                  <a:srgbClr val="000000"/>
                </a:solidFill>
              </a:rPr>
              <a:t> de </a:t>
            </a:r>
            <a:r>
              <a:rPr lang="en-US" sz="700" baseline="0" dirty="0" err="1" smtClean="0">
                <a:solidFill>
                  <a:srgbClr val="000000"/>
                </a:solidFill>
              </a:rPr>
              <a:t>las</a:t>
            </a:r>
            <a:r>
              <a:rPr lang="en-US" sz="700" baseline="0" dirty="0" smtClean="0">
                <a:solidFill>
                  <a:srgbClr val="000000"/>
                </a:solidFill>
              </a:rPr>
              <a:t> </a:t>
            </a:r>
            <a:r>
              <a:rPr lang="en-US" sz="700" baseline="0" dirty="0" err="1" smtClean="0">
                <a:solidFill>
                  <a:srgbClr val="000000"/>
                </a:solidFill>
              </a:rPr>
              <a:t>notas</a:t>
            </a:r>
            <a:r>
              <a:rPr lang="en-US" sz="700" baseline="0" dirty="0" smtClean="0">
                <a:solidFill>
                  <a:srgbClr val="000000"/>
                </a:solidFill>
              </a:rPr>
              <a:t> de la </a:t>
            </a:r>
            <a:r>
              <a:rPr lang="en-US" sz="700" baseline="0" dirty="0" err="1" smtClean="0">
                <a:solidFill>
                  <a:srgbClr val="000000"/>
                </a:solidFill>
              </a:rPr>
              <a:t>diapositiva</a:t>
            </a:r>
            <a:r>
              <a:rPr lang="en-US" sz="700" baseline="0" dirty="0" smtClean="0">
                <a:solidFill>
                  <a:srgbClr val="000000"/>
                </a:solidFill>
              </a:rPr>
              <a:t> anterior</a:t>
            </a:r>
            <a:endParaRPr lang="en-US" sz="700" dirty="0" smtClean="0">
              <a:solidFill>
                <a:srgbClr val="000000"/>
              </a:solidFill>
            </a:endParaRPr>
          </a:p>
          <a:p>
            <a:endParaRPr lang="en-US" sz="700" dirty="0" smtClean="0">
              <a:solidFill>
                <a:srgbClr val="000000"/>
              </a:solidFill>
            </a:endParaRPr>
          </a:p>
          <a:p>
            <a:r>
              <a:rPr lang="en-US" sz="700" dirty="0" err="1" smtClean="0">
                <a:solidFill>
                  <a:srgbClr val="000000"/>
                </a:solidFill>
              </a:rPr>
              <a:t>Aplicar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principios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rendición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cuentas</a:t>
            </a:r>
            <a:r>
              <a:rPr lang="en-US" sz="700" dirty="0" smtClean="0">
                <a:solidFill>
                  <a:srgbClr val="000000"/>
                </a:solidFill>
              </a:rPr>
              <a:t> y del Estado de </a:t>
            </a:r>
            <a:r>
              <a:rPr lang="en-US" sz="700" dirty="0" err="1" smtClean="0">
                <a:solidFill>
                  <a:srgbClr val="000000"/>
                </a:solidFill>
              </a:rPr>
              <a:t>Derecho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participación</a:t>
            </a:r>
            <a:r>
              <a:rPr lang="en-US" sz="700" dirty="0" smtClean="0">
                <a:solidFill>
                  <a:srgbClr val="000000"/>
                </a:solidFill>
              </a:rPr>
              <a:t> y la no </a:t>
            </a:r>
            <a:r>
              <a:rPr lang="en-US" sz="7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políticas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programas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dirty="0" smtClean="0">
                <a:solidFill>
                  <a:srgbClr val="000000"/>
                </a:solidFill>
              </a:rPr>
              <a:t> </a:t>
            </a:r>
            <a:r>
              <a:rPr lang="en-US" sz="700" dirty="0" err="1" smtClean="0">
                <a:solidFill>
                  <a:srgbClr val="000000"/>
                </a:solidFill>
              </a:rPr>
              <a:t>Esto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significa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garantizar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todos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casos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se </a:t>
            </a:r>
            <a:r>
              <a:rPr lang="en-US" sz="700" dirty="0" err="1" smtClean="0">
                <a:solidFill>
                  <a:srgbClr val="000000"/>
                </a:solidFill>
              </a:rPr>
              <a:t>registran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explican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mostrando</a:t>
            </a:r>
            <a:r>
              <a:rPr lang="en-US" sz="700" dirty="0" smtClean="0">
                <a:solidFill>
                  <a:srgbClr val="000000"/>
                </a:solidFill>
              </a:rPr>
              <a:t> lo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funciona</a:t>
            </a:r>
            <a:r>
              <a:rPr lang="en-US" sz="700" dirty="0" smtClean="0">
                <a:solidFill>
                  <a:srgbClr val="000000"/>
                </a:solidFill>
              </a:rPr>
              <a:t> y lo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no </a:t>
            </a:r>
            <a:r>
              <a:rPr lang="en-US" sz="700" dirty="0" err="1" smtClean="0">
                <a:solidFill>
                  <a:srgbClr val="000000"/>
                </a:solidFill>
              </a:rPr>
              <a:t>funciona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mecanismos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participación</a:t>
            </a:r>
            <a:r>
              <a:rPr lang="en-US" sz="700" dirty="0" smtClean="0">
                <a:solidFill>
                  <a:srgbClr val="000000"/>
                </a:solidFill>
              </a:rPr>
              <a:t> se </a:t>
            </a:r>
            <a:r>
              <a:rPr lang="en-US" sz="700" dirty="0" err="1" smtClean="0">
                <a:solidFill>
                  <a:srgbClr val="000000"/>
                </a:solidFill>
              </a:rPr>
              <a:t>han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establecido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garantizar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incluidas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indígenas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, y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viven</a:t>
            </a:r>
            <a:r>
              <a:rPr lang="en-US" sz="700" dirty="0" smtClean="0">
                <a:solidFill>
                  <a:srgbClr val="000000"/>
                </a:solidFill>
              </a:rPr>
              <a:t> en la </a:t>
            </a:r>
            <a:r>
              <a:rPr lang="en-US" sz="700" dirty="0" err="1" smtClean="0">
                <a:solidFill>
                  <a:srgbClr val="000000"/>
                </a:solidFill>
              </a:rPr>
              <a:t>pobreza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participen</a:t>
            </a:r>
            <a:r>
              <a:rPr lang="en-US" sz="700" dirty="0" smtClean="0">
                <a:solidFill>
                  <a:srgbClr val="000000"/>
                </a:solidFill>
              </a:rPr>
              <a:t> en la </a:t>
            </a:r>
            <a:r>
              <a:rPr lang="en-US" sz="700" dirty="0" err="1" smtClean="0">
                <a:solidFill>
                  <a:srgbClr val="000000"/>
                </a:solidFill>
              </a:rPr>
              <a:t>planificación</a:t>
            </a:r>
            <a:r>
              <a:rPr lang="en-US" sz="700" dirty="0" smtClean="0">
                <a:solidFill>
                  <a:srgbClr val="000000"/>
                </a:solidFill>
              </a:rPr>
              <a:t> de la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nivel</a:t>
            </a:r>
            <a:r>
              <a:rPr lang="en-US" sz="700" dirty="0" smtClean="0">
                <a:solidFill>
                  <a:srgbClr val="000000"/>
                </a:solidFill>
              </a:rPr>
              <a:t> local y </a:t>
            </a:r>
            <a:r>
              <a:rPr lang="en-US" sz="700" dirty="0" err="1" smtClean="0">
                <a:solidFill>
                  <a:srgbClr val="000000"/>
                </a:solidFill>
              </a:rPr>
              <a:t>nacional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instituciones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nacionales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Derechos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Humanos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integren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derechos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reproductivos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su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trabajo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jueces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entiendan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evitable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cuestión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Derechos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Humanos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existen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mecanismos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resarcimiento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reparación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víctimas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sobrevivientes</a:t>
            </a:r>
            <a:r>
              <a:rPr lang="en-US" sz="700" dirty="0" smtClean="0">
                <a:solidFill>
                  <a:srgbClr val="000000"/>
                </a:solidFill>
              </a:rPr>
              <a:t> de la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y la </a:t>
            </a:r>
            <a:r>
              <a:rPr lang="en-US" sz="700" dirty="0" err="1" smtClean="0">
                <a:solidFill>
                  <a:srgbClr val="000000"/>
                </a:solidFill>
              </a:rPr>
              <a:t>morbilidad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prevenibles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También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importante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garantizar</a:t>
            </a:r>
            <a:r>
              <a:rPr lang="en-US" sz="700" dirty="0" smtClean="0">
                <a:solidFill>
                  <a:srgbClr val="000000"/>
                </a:solidFill>
              </a:rPr>
              <a:t>: El </a:t>
            </a:r>
            <a:r>
              <a:rPr lang="en-US" sz="700" dirty="0" err="1" smtClean="0">
                <a:solidFill>
                  <a:srgbClr val="000000"/>
                </a:solidFill>
              </a:rPr>
              <a:t>acceso</a:t>
            </a:r>
            <a:r>
              <a:rPr lang="en-US" sz="700" dirty="0" smtClean="0">
                <a:solidFill>
                  <a:srgbClr val="000000"/>
                </a:solidFill>
              </a:rPr>
              <a:t> a la </a:t>
            </a:r>
            <a:r>
              <a:rPr lang="en-US" sz="700" dirty="0" err="1" smtClean="0">
                <a:solidFill>
                  <a:srgbClr val="000000"/>
                </a:solidFill>
              </a:rPr>
              <a:t>planificación</a:t>
            </a:r>
            <a:r>
              <a:rPr lang="en-US" sz="700" dirty="0" smtClean="0">
                <a:solidFill>
                  <a:srgbClr val="000000"/>
                </a:solidFill>
              </a:rPr>
              <a:t> familiar y la </a:t>
            </a:r>
            <a:r>
              <a:rPr lang="en-US" sz="700" dirty="0" err="1" smtClean="0">
                <a:solidFill>
                  <a:srgbClr val="000000"/>
                </a:solidFill>
              </a:rPr>
              <a:t>asistencia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especializada</a:t>
            </a:r>
            <a:r>
              <a:rPr lang="en-US" sz="700" dirty="0" smtClean="0">
                <a:solidFill>
                  <a:srgbClr val="000000"/>
                </a:solidFill>
              </a:rPr>
              <a:t> en los </a:t>
            </a:r>
            <a:r>
              <a:rPr lang="en-US" sz="700" dirty="0" err="1" smtClean="0">
                <a:solidFill>
                  <a:srgbClr val="000000"/>
                </a:solidFill>
              </a:rPr>
              <a:t>partos</a:t>
            </a:r>
            <a:r>
              <a:rPr lang="en-US" sz="700" dirty="0" smtClean="0">
                <a:solidFill>
                  <a:srgbClr val="000000"/>
                </a:solidFill>
              </a:rPr>
              <a:t>, con </a:t>
            </a:r>
            <a:r>
              <a:rPr lang="en-US" sz="700" dirty="0" err="1" smtClean="0">
                <a:solidFill>
                  <a:srgbClr val="000000"/>
                </a:solidFill>
              </a:rPr>
              <a:t>respaldo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emergencia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atención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obstétrica</a:t>
            </a:r>
            <a:r>
              <a:rPr lang="en-US" sz="700" dirty="0" smtClean="0">
                <a:solidFill>
                  <a:srgbClr val="000000"/>
                </a:solidFill>
              </a:rPr>
              <a:t> a los </a:t>
            </a:r>
            <a:r>
              <a:rPr lang="en-US" sz="700" dirty="0" err="1" smtClean="0">
                <a:solidFill>
                  <a:srgbClr val="000000"/>
                </a:solidFill>
              </a:rPr>
              <a:t>recién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nacidos</a:t>
            </a:r>
            <a:r>
              <a:rPr lang="en-US" sz="700" dirty="0" smtClean="0">
                <a:solidFill>
                  <a:srgbClr val="000000"/>
                </a:solidFill>
              </a:rPr>
              <a:t>, son un </a:t>
            </a:r>
            <a:r>
              <a:rPr lang="en-US" sz="700" dirty="0" err="1" smtClean="0">
                <a:solidFill>
                  <a:srgbClr val="000000"/>
                </a:solidFill>
              </a:rPr>
              <a:t>elemento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más</a:t>
            </a:r>
            <a:r>
              <a:rPr lang="en-US" sz="700" dirty="0" smtClean="0">
                <a:solidFill>
                  <a:srgbClr val="000000"/>
                </a:solidFill>
              </a:rPr>
              <a:t> del </a:t>
            </a:r>
            <a:r>
              <a:rPr lang="en-US" sz="700" dirty="0" err="1" smtClean="0">
                <a:solidFill>
                  <a:srgbClr val="000000"/>
                </a:solidFill>
              </a:rPr>
              <a:t>rompecabezas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Estas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intervenciones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demostrado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efectivas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países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como</a:t>
            </a:r>
            <a:r>
              <a:rPr lang="en-US" sz="700" dirty="0" smtClean="0">
                <a:solidFill>
                  <a:srgbClr val="000000"/>
                </a:solidFill>
              </a:rPr>
              <a:t> China, Cuba, </a:t>
            </a:r>
            <a:r>
              <a:rPr lang="en-US" sz="700" dirty="0" err="1" smtClean="0">
                <a:solidFill>
                  <a:srgbClr val="000000"/>
                </a:solidFill>
              </a:rPr>
              <a:t>Egipto</a:t>
            </a:r>
            <a:r>
              <a:rPr lang="en-US" sz="700" dirty="0" smtClean="0">
                <a:solidFill>
                  <a:srgbClr val="000000"/>
                </a:solidFill>
              </a:rPr>
              <a:t>, Jamaica, </a:t>
            </a:r>
            <a:r>
              <a:rPr lang="en-US" sz="700" dirty="0" err="1" smtClean="0">
                <a:solidFill>
                  <a:srgbClr val="000000"/>
                </a:solidFill>
              </a:rPr>
              <a:t>Malasia</a:t>
            </a:r>
            <a:r>
              <a:rPr lang="en-US" sz="700" dirty="0" smtClean="0">
                <a:solidFill>
                  <a:srgbClr val="000000"/>
                </a:solidFill>
              </a:rPr>
              <a:t>, Sri Lanka, </a:t>
            </a:r>
            <a:r>
              <a:rPr lang="en-US" sz="700" dirty="0" err="1" smtClean="0">
                <a:solidFill>
                  <a:srgbClr val="000000"/>
                </a:solidFill>
              </a:rPr>
              <a:t>Tailandia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Túnez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Muchos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estos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países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parecen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haber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reducido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a la </a:t>
            </a:r>
            <a:r>
              <a:rPr lang="en-US" sz="700" dirty="0" err="1" smtClean="0">
                <a:solidFill>
                  <a:srgbClr val="000000"/>
                </a:solidFill>
              </a:rPr>
              <a:t>mitad</a:t>
            </a:r>
            <a:r>
              <a:rPr lang="en-US" sz="700" dirty="0" smtClean="0">
                <a:solidFill>
                  <a:srgbClr val="000000"/>
                </a:solidFill>
              </a:rPr>
              <a:t> en el </a:t>
            </a:r>
            <a:r>
              <a:rPr lang="en-US" sz="700" dirty="0" err="1" smtClean="0">
                <a:solidFill>
                  <a:srgbClr val="000000"/>
                </a:solidFill>
              </a:rPr>
              <a:t>espacio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década</a:t>
            </a:r>
            <a:r>
              <a:rPr lang="en-US" sz="700" dirty="0" smtClean="0">
                <a:solidFill>
                  <a:srgbClr val="000000"/>
                </a:solidFill>
              </a:rPr>
              <a:t>;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  </a:t>
            </a:r>
            <a:r>
              <a:rPr lang="en-US" sz="700" b="1" dirty="0" err="1" smtClean="0">
                <a:solidFill>
                  <a:srgbClr val="000000"/>
                </a:solidFill>
              </a:rPr>
              <a:t>Participación</a:t>
            </a:r>
            <a:r>
              <a:rPr lang="en-US" sz="700" b="1" dirty="0" smtClean="0">
                <a:solidFill>
                  <a:srgbClr val="000000"/>
                </a:solidFill>
              </a:rPr>
              <a:t> de la </a:t>
            </a:r>
            <a:r>
              <a:rPr lang="en-US" sz="700" b="1" dirty="0" err="1" smtClean="0">
                <a:solidFill>
                  <a:srgbClr val="000000"/>
                </a:solidFill>
              </a:rPr>
              <a:t>comunidad</a:t>
            </a:r>
            <a:r>
              <a:rPr lang="en-US" sz="700" b="1" dirty="0" smtClean="0">
                <a:solidFill>
                  <a:srgbClr val="000000"/>
                </a:solidFill>
              </a:rPr>
              <a:t> y </a:t>
            </a:r>
            <a:r>
              <a:rPr lang="en-US" sz="700" b="1" dirty="0" err="1" smtClean="0">
                <a:solidFill>
                  <a:srgbClr val="000000"/>
                </a:solidFill>
              </a:rPr>
              <a:t>las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b="1" dirty="0" err="1" smtClean="0">
                <a:solidFill>
                  <a:srgbClr val="000000"/>
                </a:solidFill>
              </a:rPr>
              <a:t>intervenciones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b="1" dirty="0" err="1" smtClean="0">
                <a:solidFill>
                  <a:srgbClr val="000000"/>
                </a:solidFill>
              </a:rPr>
              <a:t>impulsadas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b="1" dirty="0" err="1" smtClean="0">
                <a:solidFill>
                  <a:srgbClr val="000000"/>
                </a:solidFill>
              </a:rPr>
              <a:t>por</a:t>
            </a:r>
            <a:r>
              <a:rPr lang="en-US" sz="700" b="1" dirty="0" smtClean="0">
                <a:solidFill>
                  <a:srgbClr val="000000"/>
                </a:solidFill>
              </a:rPr>
              <a:t> la </a:t>
            </a:r>
            <a:r>
              <a:rPr lang="en-US" sz="700" b="1" dirty="0" err="1" smtClean="0">
                <a:solidFill>
                  <a:srgbClr val="000000"/>
                </a:solidFill>
              </a:rPr>
              <a:t>comunidad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dirty="0" smtClean="0">
                <a:solidFill>
                  <a:srgbClr val="000000"/>
                </a:solidFill>
              </a:rPr>
              <a:t>son un </a:t>
            </a:r>
            <a:r>
              <a:rPr lang="en-US" sz="700" dirty="0" err="1" smtClean="0">
                <a:solidFill>
                  <a:srgbClr val="000000"/>
                </a:solidFill>
              </a:rPr>
              <a:t>componente</a:t>
            </a:r>
            <a:r>
              <a:rPr lang="en-US" sz="700" dirty="0" smtClean="0">
                <a:solidFill>
                  <a:srgbClr val="000000"/>
                </a:solidFill>
              </a:rPr>
              <a:t> integral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estrategias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pública</a:t>
            </a:r>
            <a:r>
              <a:rPr lang="en-US" sz="700" dirty="0" smtClean="0">
                <a:solidFill>
                  <a:srgbClr val="000000"/>
                </a:solidFill>
              </a:rPr>
              <a:t>. El </a:t>
            </a:r>
            <a:r>
              <a:rPr lang="en-US" sz="700" dirty="0" err="1" smtClean="0">
                <a:solidFill>
                  <a:srgbClr val="000000"/>
                </a:solidFill>
              </a:rPr>
              <a:t>Gobierno</a:t>
            </a:r>
            <a:r>
              <a:rPr lang="en-US" sz="700" dirty="0" smtClean="0">
                <a:solidFill>
                  <a:srgbClr val="000000"/>
                </a:solidFill>
              </a:rPr>
              <a:t> de la India </a:t>
            </a:r>
            <a:r>
              <a:rPr lang="en-US" sz="700" dirty="0" err="1" smtClean="0">
                <a:solidFill>
                  <a:srgbClr val="000000"/>
                </a:solidFill>
              </a:rPr>
              <a:t>puso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marcha</a:t>
            </a:r>
            <a:r>
              <a:rPr lang="en-US" sz="700" dirty="0" smtClean="0">
                <a:solidFill>
                  <a:srgbClr val="000000"/>
                </a:solidFill>
              </a:rPr>
              <a:t>, en 2005, la </a:t>
            </a:r>
            <a:r>
              <a:rPr lang="en-US" sz="700" dirty="0" err="1" smtClean="0">
                <a:solidFill>
                  <a:srgbClr val="000000"/>
                </a:solidFill>
              </a:rPr>
              <a:t>Misión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Nacional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Rural,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mejorar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acceso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rurales</a:t>
            </a:r>
            <a:r>
              <a:rPr lang="en-US" sz="700" dirty="0" smtClean="0">
                <a:solidFill>
                  <a:srgbClr val="000000"/>
                </a:solidFill>
              </a:rPr>
              <a:t> y los </a:t>
            </a:r>
            <a:r>
              <a:rPr lang="en-US" sz="700" dirty="0" err="1" smtClean="0">
                <a:solidFill>
                  <a:srgbClr val="000000"/>
                </a:solidFill>
              </a:rPr>
              <a:t>niños</a:t>
            </a:r>
            <a:r>
              <a:rPr lang="en-US" sz="700" dirty="0" smtClean="0">
                <a:solidFill>
                  <a:srgbClr val="000000"/>
                </a:solidFill>
              </a:rPr>
              <a:t> a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.  Se </a:t>
            </a:r>
            <a:r>
              <a:rPr lang="en-US" sz="700" dirty="0" err="1" smtClean="0">
                <a:solidFill>
                  <a:srgbClr val="000000"/>
                </a:solidFill>
              </a:rPr>
              <a:t>centra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marginadas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excluidas</a:t>
            </a:r>
            <a:r>
              <a:rPr lang="en-US" sz="700" dirty="0" smtClean="0">
                <a:solidFill>
                  <a:srgbClr val="000000"/>
                </a:solidFill>
              </a:rPr>
              <a:t>. Se </a:t>
            </a:r>
            <a:r>
              <a:rPr lang="en-US" sz="700" dirty="0" err="1" smtClean="0">
                <a:solidFill>
                  <a:srgbClr val="000000"/>
                </a:solidFill>
              </a:rPr>
              <a:t>establecieron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comités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aldeas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compuestas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representantes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elegidos</a:t>
            </a:r>
            <a:r>
              <a:rPr lang="en-US" sz="700" dirty="0" smtClean="0">
                <a:solidFill>
                  <a:srgbClr val="000000"/>
                </a:solidFill>
              </a:rPr>
              <a:t> entre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viven</a:t>
            </a:r>
            <a:r>
              <a:rPr lang="en-US" sz="700" dirty="0" smtClean="0">
                <a:solidFill>
                  <a:srgbClr val="000000"/>
                </a:solidFill>
              </a:rPr>
              <a:t> en la </a:t>
            </a:r>
            <a:r>
              <a:rPr lang="en-US" sz="700" dirty="0" err="1" smtClean="0">
                <a:solidFill>
                  <a:srgbClr val="000000"/>
                </a:solidFill>
              </a:rPr>
              <a:t>pobreza</a:t>
            </a:r>
            <a:r>
              <a:rPr lang="en-US" sz="700" dirty="0" smtClean="0">
                <a:solidFill>
                  <a:srgbClr val="000000"/>
                </a:solidFill>
              </a:rPr>
              <a:t> y los </a:t>
            </a:r>
            <a:r>
              <a:rPr lang="en-US" sz="700" dirty="0" err="1" smtClean="0">
                <a:solidFill>
                  <a:srgbClr val="000000"/>
                </a:solidFill>
              </a:rPr>
              <a:t>marginados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articulan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necesidades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exigencias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calidad</a:t>
            </a:r>
            <a:r>
              <a:rPr lang="en-US" sz="700" dirty="0" smtClean="0">
                <a:solidFill>
                  <a:srgbClr val="000000"/>
                </a:solidFill>
              </a:rPr>
              <a:t> de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.  </a:t>
            </a:r>
            <a:r>
              <a:rPr lang="en-US" sz="700" dirty="0" err="1" smtClean="0">
                <a:solidFill>
                  <a:srgbClr val="000000"/>
                </a:solidFill>
              </a:rPr>
              <a:t>Basado</a:t>
            </a:r>
            <a:r>
              <a:rPr lang="en-US" sz="700" dirty="0" smtClean="0">
                <a:solidFill>
                  <a:srgbClr val="000000"/>
                </a:solidFill>
              </a:rPr>
              <a:t> en un </a:t>
            </a:r>
            <a:r>
              <a:rPr lang="en-US" sz="700" dirty="0" err="1" smtClean="0">
                <a:solidFill>
                  <a:srgbClr val="000000"/>
                </a:solidFill>
              </a:rPr>
              <a:t>grupo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aldeas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agentes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cambio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mismas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comunidades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ayudan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niñas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viven</a:t>
            </a:r>
            <a:r>
              <a:rPr lang="en-US" sz="700" dirty="0" smtClean="0">
                <a:solidFill>
                  <a:srgbClr val="000000"/>
                </a:solidFill>
              </a:rPr>
              <a:t> en la </a:t>
            </a:r>
            <a:r>
              <a:rPr lang="en-US" sz="700" dirty="0" err="1" smtClean="0">
                <a:solidFill>
                  <a:srgbClr val="000000"/>
                </a:solidFill>
              </a:rPr>
              <a:t>pobreza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negociar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atención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con los </a:t>
            </a:r>
            <a:r>
              <a:rPr lang="en-US" sz="700" dirty="0" err="1" smtClean="0">
                <a:solidFill>
                  <a:srgbClr val="000000"/>
                </a:solidFill>
              </a:rPr>
              <a:t>centros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hospitales</a:t>
            </a:r>
            <a:r>
              <a:rPr lang="en-US" sz="700" dirty="0" smtClean="0">
                <a:solidFill>
                  <a:srgbClr val="000000"/>
                </a:solidFill>
              </a:rPr>
              <a:t>. Se </a:t>
            </a:r>
            <a:r>
              <a:rPr lang="en-US" sz="700" dirty="0" err="1" smtClean="0">
                <a:solidFill>
                  <a:srgbClr val="000000"/>
                </a:solidFill>
              </a:rPr>
              <a:t>implementan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transferencias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condicionadas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efectivo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permitir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puedan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dar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luz</a:t>
            </a:r>
            <a:r>
              <a:rPr lang="en-US" sz="700" dirty="0" smtClean="0">
                <a:solidFill>
                  <a:srgbClr val="000000"/>
                </a:solidFill>
              </a:rPr>
              <a:t> en los </a:t>
            </a:r>
            <a:r>
              <a:rPr lang="en-US" sz="700" dirty="0" err="1" smtClean="0">
                <a:solidFill>
                  <a:srgbClr val="000000"/>
                </a:solidFill>
              </a:rPr>
              <a:t>establecimientos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.   El </a:t>
            </a:r>
            <a:r>
              <a:rPr lang="en-US" sz="700" dirty="0" err="1" smtClean="0">
                <a:solidFill>
                  <a:srgbClr val="000000"/>
                </a:solidFill>
              </a:rPr>
              <a:t>programa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también</a:t>
            </a:r>
            <a:r>
              <a:rPr lang="en-US" sz="700" dirty="0" smtClean="0">
                <a:solidFill>
                  <a:srgbClr val="000000"/>
                </a:solidFill>
              </a:rPr>
              <a:t> se propone </a:t>
            </a:r>
            <a:r>
              <a:rPr lang="en-US" sz="700" dirty="0" err="1" smtClean="0">
                <a:solidFill>
                  <a:srgbClr val="000000"/>
                </a:solidFill>
              </a:rPr>
              <a:t>llevar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cabo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auditorías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defunciones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revelar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factores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determinantes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muertes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maternas</a:t>
            </a:r>
            <a:r>
              <a:rPr lang="en-US" sz="700" dirty="0" smtClean="0">
                <a:solidFill>
                  <a:srgbClr val="000000"/>
                </a:solidFill>
              </a:rPr>
              <a:t>, y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iniciar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acción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comunitaria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prevenir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muertes</a:t>
            </a:r>
            <a:r>
              <a:rPr lang="en-US" sz="700" dirty="0" smtClean="0">
                <a:solidFill>
                  <a:srgbClr val="000000"/>
                </a:solidFill>
              </a:rPr>
              <a:t> en el </a:t>
            </a:r>
            <a:r>
              <a:rPr lang="en-US" sz="700" dirty="0" err="1" smtClean="0">
                <a:solidFill>
                  <a:srgbClr val="000000"/>
                </a:solidFill>
              </a:rPr>
              <a:t>futuro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Según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informes</a:t>
            </a:r>
            <a:r>
              <a:rPr lang="en-US" sz="700" dirty="0" smtClean="0">
                <a:solidFill>
                  <a:srgbClr val="000000"/>
                </a:solidFill>
              </a:rPr>
              <a:t>, la India ha </a:t>
            </a:r>
            <a:r>
              <a:rPr lang="en-US" sz="700" dirty="0" err="1" smtClean="0">
                <a:solidFill>
                  <a:srgbClr val="000000"/>
                </a:solidFill>
              </a:rPr>
              <a:t>visto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disminución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sustancial</a:t>
            </a:r>
            <a:r>
              <a:rPr lang="en-US" sz="700" dirty="0" smtClean="0">
                <a:solidFill>
                  <a:srgbClr val="000000"/>
                </a:solidFill>
              </a:rPr>
              <a:t> de la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parece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programa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está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bien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posicionada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acelerar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ritmo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descenso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alcanzar</a:t>
            </a:r>
            <a:r>
              <a:rPr lang="en-US" sz="700" dirty="0" smtClean="0">
                <a:solidFill>
                  <a:srgbClr val="000000"/>
                </a:solidFill>
              </a:rPr>
              <a:t> ODM 5;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  El </a:t>
            </a:r>
            <a:r>
              <a:rPr lang="en-US" sz="700" dirty="0" err="1" smtClean="0">
                <a:solidFill>
                  <a:srgbClr val="000000"/>
                </a:solidFill>
              </a:rPr>
              <a:t>Enfoque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sobre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desfavorecidos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marginados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esencial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dirty="0" smtClean="0">
                <a:solidFill>
                  <a:srgbClr val="000000"/>
                </a:solidFill>
              </a:rPr>
              <a:t>Como </a:t>
            </a:r>
            <a:r>
              <a:rPr lang="en-US" sz="700" dirty="0" err="1" smtClean="0">
                <a:solidFill>
                  <a:srgbClr val="000000"/>
                </a:solidFill>
              </a:rPr>
              <a:t>sabemos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mejoras</a:t>
            </a:r>
            <a:r>
              <a:rPr lang="en-US" sz="700" dirty="0" smtClean="0">
                <a:solidFill>
                  <a:srgbClr val="000000"/>
                </a:solidFill>
              </a:rPr>
              <a:t> en los </a:t>
            </a:r>
            <a:r>
              <a:rPr lang="en-US" sz="700" dirty="0" err="1" smtClean="0">
                <a:solidFill>
                  <a:srgbClr val="000000"/>
                </a:solidFill>
              </a:rPr>
              <a:t>indicadores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nacionales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pueden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enmascarar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situación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deterioro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grupos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pobres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desfavorecidos</a:t>
            </a:r>
            <a:r>
              <a:rPr lang="en-US" sz="700" dirty="0" smtClean="0">
                <a:solidFill>
                  <a:srgbClr val="000000"/>
                </a:solidFill>
              </a:rPr>
              <a:t>. En particular,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indígenas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 se </a:t>
            </a:r>
            <a:r>
              <a:rPr lang="en-US" sz="700" dirty="0" err="1" smtClean="0">
                <a:solidFill>
                  <a:srgbClr val="000000"/>
                </a:solidFill>
              </a:rPr>
              <a:t>enfrentan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múltiples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formas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ejemplo</a:t>
            </a:r>
            <a:r>
              <a:rPr lang="en-US" sz="700" dirty="0" smtClean="0">
                <a:solidFill>
                  <a:srgbClr val="000000"/>
                </a:solidFill>
              </a:rPr>
              <a:t>, en </a:t>
            </a:r>
            <a:r>
              <a:rPr lang="en-US" sz="700" dirty="0" err="1" smtClean="0">
                <a:solidFill>
                  <a:srgbClr val="000000"/>
                </a:solidFill>
              </a:rPr>
              <a:t>nuestra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experiencia</a:t>
            </a:r>
            <a:r>
              <a:rPr lang="en-US" sz="700" dirty="0" smtClean="0">
                <a:solidFill>
                  <a:srgbClr val="000000"/>
                </a:solidFill>
              </a:rPr>
              <a:t>, la </a:t>
            </a:r>
            <a:r>
              <a:rPr lang="en-US" sz="700" dirty="0" err="1" smtClean="0">
                <a:solidFill>
                  <a:srgbClr val="000000"/>
                </a:solidFill>
              </a:rPr>
              <a:t>prestación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eficaces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los pueblos </a:t>
            </a:r>
            <a:r>
              <a:rPr lang="en-US" sz="700" dirty="0" err="1" smtClean="0">
                <a:solidFill>
                  <a:srgbClr val="000000"/>
                </a:solidFill>
              </a:rPr>
              <a:t>indígenas</a:t>
            </a:r>
            <a:r>
              <a:rPr lang="en-US" sz="700" dirty="0" smtClean="0">
                <a:solidFill>
                  <a:srgbClr val="000000"/>
                </a:solidFill>
              </a:rPr>
              <a:t> a menudo </a:t>
            </a:r>
            <a:r>
              <a:rPr lang="en-US" sz="700" dirty="0" err="1" smtClean="0">
                <a:solidFill>
                  <a:srgbClr val="000000"/>
                </a:solidFill>
              </a:rPr>
              <a:t>depende</a:t>
            </a:r>
            <a:r>
              <a:rPr lang="en-US" sz="700" dirty="0" smtClean="0">
                <a:solidFill>
                  <a:srgbClr val="000000"/>
                </a:solidFill>
              </a:rPr>
              <a:t> de la </a:t>
            </a:r>
            <a:r>
              <a:rPr lang="en-US" sz="700" dirty="0" err="1" smtClean="0">
                <a:solidFill>
                  <a:srgbClr val="000000"/>
                </a:solidFill>
              </a:rPr>
              <a:t>capacidad</a:t>
            </a:r>
            <a:r>
              <a:rPr lang="en-US" sz="700" dirty="0" smtClean="0">
                <a:solidFill>
                  <a:srgbClr val="000000"/>
                </a:solidFill>
              </a:rPr>
              <a:t> de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médicos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sociales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cabida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interpretaciones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culturales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percepciones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prácticas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Pero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más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eso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Reconoce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formas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los pueblos </a:t>
            </a:r>
            <a:r>
              <a:rPr lang="en-US" sz="700" dirty="0" err="1" smtClean="0">
                <a:solidFill>
                  <a:srgbClr val="000000"/>
                </a:solidFill>
              </a:rPr>
              <a:t>indígenas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comprenden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mundo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esenciales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identidad</a:t>
            </a:r>
            <a:r>
              <a:rPr lang="en-US" sz="700" dirty="0" smtClean="0">
                <a:solidFill>
                  <a:srgbClr val="000000"/>
                </a:solidFill>
              </a:rPr>
              <a:t>. Las </a:t>
            </a:r>
            <a:r>
              <a:rPr lang="en-US" sz="700" dirty="0" err="1" smtClean="0">
                <a:solidFill>
                  <a:srgbClr val="000000"/>
                </a:solidFill>
              </a:rPr>
              <a:t>políticas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desarrollo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tanto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reflejan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refuerzan</a:t>
            </a:r>
            <a:r>
              <a:rPr lang="en-US" sz="700" dirty="0" smtClean="0">
                <a:solidFill>
                  <a:srgbClr val="000000"/>
                </a:solidFill>
              </a:rPr>
              <a:t>.  A </a:t>
            </a:r>
            <a:r>
              <a:rPr lang="en-US" sz="700" dirty="0" err="1" smtClean="0">
                <a:solidFill>
                  <a:srgbClr val="000000"/>
                </a:solidFill>
              </a:rPr>
              <a:t>este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respecto</a:t>
            </a:r>
            <a:r>
              <a:rPr lang="en-US" sz="700" dirty="0" smtClean="0">
                <a:solidFill>
                  <a:srgbClr val="000000"/>
                </a:solidFill>
              </a:rPr>
              <a:t>, la </a:t>
            </a:r>
            <a:r>
              <a:rPr lang="en-US" sz="700" dirty="0" err="1" smtClean="0">
                <a:solidFill>
                  <a:srgbClr val="000000"/>
                </a:solidFill>
              </a:rPr>
              <a:t>sensibilidad</a:t>
            </a:r>
            <a:r>
              <a:rPr lang="en-US" sz="700" dirty="0" smtClean="0">
                <a:solidFill>
                  <a:srgbClr val="000000"/>
                </a:solidFill>
              </a:rPr>
              <a:t> cultural </a:t>
            </a:r>
            <a:r>
              <a:rPr lang="en-US" sz="700" dirty="0" err="1" smtClean="0">
                <a:solidFill>
                  <a:srgbClr val="000000"/>
                </a:solidFill>
              </a:rPr>
              <a:t>puede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incluir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necesidad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ofrecer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privacidad</a:t>
            </a:r>
            <a:r>
              <a:rPr lang="en-US" sz="700" dirty="0" smtClean="0">
                <a:solidFill>
                  <a:srgbClr val="000000"/>
                </a:solidFill>
              </a:rPr>
              <a:t> o </a:t>
            </a:r>
            <a:r>
              <a:rPr lang="en-US" sz="700" dirty="0" err="1" smtClean="0">
                <a:solidFill>
                  <a:srgbClr val="000000"/>
                </a:solidFill>
              </a:rPr>
              <a:t>preservar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modestia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cuando</a:t>
            </a:r>
            <a:r>
              <a:rPr lang="en-US" sz="700" dirty="0" smtClean="0">
                <a:solidFill>
                  <a:srgbClr val="000000"/>
                </a:solidFill>
              </a:rPr>
              <a:t> se accede a </a:t>
            </a:r>
            <a:r>
              <a:rPr lang="en-US" sz="700" dirty="0" err="1" smtClean="0">
                <a:solidFill>
                  <a:srgbClr val="000000"/>
                </a:solidFill>
              </a:rPr>
              <a:t>información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, el </a:t>
            </a:r>
            <a:r>
              <a:rPr lang="en-US" sz="700" dirty="0" err="1" smtClean="0">
                <a:solidFill>
                  <a:srgbClr val="000000"/>
                </a:solidFill>
              </a:rPr>
              <a:t>uso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hierbas</a:t>
            </a:r>
            <a:r>
              <a:rPr lang="en-US" sz="700" dirty="0" smtClean="0">
                <a:solidFill>
                  <a:srgbClr val="000000"/>
                </a:solidFill>
              </a:rPr>
              <a:t> o </a:t>
            </a:r>
            <a:r>
              <a:rPr lang="en-US" sz="700" dirty="0" err="1" smtClean="0">
                <a:solidFill>
                  <a:srgbClr val="000000"/>
                </a:solidFill>
              </a:rPr>
              <a:t>tés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tradicionales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durante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, o la </a:t>
            </a:r>
            <a:r>
              <a:rPr lang="en-US" sz="700" dirty="0" err="1" smtClean="0">
                <a:solidFill>
                  <a:srgbClr val="000000"/>
                </a:solidFill>
              </a:rPr>
              <a:t>familiaridad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posiciones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alternativas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como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 vertical. </a:t>
            </a:r>
            <a:r>
              <a:rPr lang="en-US" sz="700" dirty="0" err="1" smtClean="0">
                <a:solidFill>
                  <a:srgbClr val="000000"/>
                </a:solidFill>
              </a:rPr>
              <a:t>Muchas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indígenas</a:t>
            </a:r>
            <a:r>
              <a:rPr lang="en-US" sz="700" dirty="0" smtClean="0">
                <a:solidFill>
                  <a:srgbClr val="000000"/>
                </a:solidFill>
              </a:rPr>
              <a:t> se </a:t>
            </a:r>
            <a:r>
              <a:rPr lang="en-US" sz="700" dirty="0" err="1" smtClean="0">
                <a:solidFill>
                  <a:srgbClr val="000000"/>
                </a:solidFill>
              </a:rPr>
              <a:t>sienten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más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cómodas</a:t>
            </a:r>
            <a:r>
              <a:rPr lang="en-US" sz="700" dirty="0" smtClean="0">
                <a:solidFill>
                  <a:srgbClr val="000000"/>
                </a:solidFill>
              </a:rPr>
              <a:t> con los </a:t>
            </a:r>
            <a:r>
              <a:rPr lang="en-US" sz="700" dirty="0" err="1" smtClean="0">
                <a:solidFill>
                  <a:srgbClr val="000000"/>
                </a:solidFill>
              </a:rPr>
              <a:t>conocimientos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médicos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tradicionales</a:t>
            </a:r>
            <a:r>
              <a:rPr lang="en-US" sz="700" dirty="0" smtClean="0">
                <a:solidFill>
                  <a:srgbClr val="000000"/>
                </a:solidFill>
              </a:rPr>
              <a:t>, y se </a:t>
            </a:r>
            <a:r>
              <a:rPr lang="en-US" sz="700" dirty="0" err="1" smtClean="0">
                <a:solidFill>
                  <a:srgbClr val="000000"/>
                </a:solidFill>
              </a:rPr>
              <a:t>sienten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incomprendidas</a:t>
            </a:r>
            <a:r>
              <a:rPr lang="en-US" sz="700" dirty="0" smtClean="0">
                <a:solidFill>
                  <a:srgbClr val="000000"/>
                </a:solidFill>
              </a:rPr>
              <a:t> o mal </a:t>
            </a:r>
            <a:r>
              <a:rPr lang="en-US" sz="700" dirty="0" err="1" smtClean="0">
                <a:solidFill>
                  <a:srgbClr val="000000"/>
                </a:solidFill>
              </a:rPr>
              <a:t>tratadas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el personal </a:t>
            </a:r>
            <a:r>
              <a:rPr lang="en-US" sz="700" dirty="0" err="1" smtClean="0">
                <a:solidFill>
                  <a:srgbClr val="000000"/>
                </a:solidFill>
              </a:rPr>
              <a:t>sanitario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no </a:t>
            </a:r>
            <a:r>
              <a:rPr lang="en-US" sz="700" dirty="0" err="1" smtClean="0">
                <a:solidFill>
                  <a:srgbClr val="000000"/>
                </a:solidFill>
              </a:rPr>
              <a:t>habla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idioma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ni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aprueba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prácticas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medicinales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Las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 no </a:t>
            </a:r>
            <a:r>
              <a:rPr lang="en-US" sz="700" dirty="0" err="1" smtClean="0">
                <a:solidFill>
                  <a:srgbClr val="000000"/>
                </a:solidFill>
              </a:rPr>
              <a:t>sólo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menos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propensas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recibir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información</a:t>
            </a:r>
            <a:r>
              <a:rPr lang="en-US" sz="700" dirty="0" smtClean="0">
                <a:solidFill>
                  <a:srgbClr val="000000"/>
                </a:solidFill>
              </a:rPr>
              <a:t> general </a:t>
            </a:r>
            <a:r>
              <a:rPr lang="en-US" sz="700" dirty="0" err="1" smtClean="0">
                <a:solidFill>
                  <a:srgbClr val="000000"/>
                </a:solidFill>
              </a:rPr>
              <a:t>sobre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sexual y </a:t>
            </a:r>
            <a:r>
              <a:rPr lang="en-US" sz="700" dirty="0" err="1" smtClean="0">
                <a:solidFill>
                  <a:srgbClr val="000000"/>
                </a:solidFill>
              </a:rPr>
              <a:t>reproductiva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tienen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probabilidades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tener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acceso</a:t>
            </a:r>
            <a:r>
              <a:rPr lang="en-US" sz="700" dirty="0" smtClean="0">
                <a:solidFill>
                  <a:srgbClr val="000000"/>
                </a:solidFill>
              </a:rPr>
              <a:t> a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planificación</a:t>
            </a:r>
            <a:r>
              <a:rPr lang="en-US" sz="700" dirty="0" smtClean="0">
                <a:solidFill>
                  <a:srgbClr val="000000"/>
                </a:solidFill>
              </a:rPr>
              <a:t> familiar; </a:t>
            </a:r>
            <a:r>
              <a:rPr lang="en-US" sz="700" dirty="0" err="1" smtClean="0">
                <a:solidFill>
                  <a:srgbClr val="000000"/>
                </a:solidFill>
              </a:rPr>
              <a:t>si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quedan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embarazadas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también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tienen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menos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probabilidades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iguales</a:t>
            </a:r>
            <a:r>
              <a:rPr lang="en-US" sz="700" dirty="0" smtClean="0">
                <a:solidFill>
                  <a:srgbClr val="000000"/>
                </a:solidFill>
              </a:rPr>
              <a:t> sin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, de </a:t>
            </a:r>
            <a:r>
              <a:rPr lang="en-US" sz="700" dirty="0" err="1" smtClean="0">
                <a:solidFill>
                  <a:srgbClr val="000000"/>
                </a:solidFill>
              </a:rPr>
              <a:t>tener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acceso</a:t>
            </a:r>
            <a:r>
              <a:rPr lang="en-US" sz="700" dirty="0" smtClean="0">
                <a:solidFill>
                  <a:srgbClr val="000000"/>
                </a:solidFill>
              </a:rPr>
              <a:t> a la </a:t>
            </a:r>
            <a:r>
              <a:rPr lang="en-US" sz="700" dirty="0" err="1" smtClean="0">
                <a:solidFill>
                  <a:srgbClr val="000000"/>
                </a:solidFill>
              </a:rPr>
              <a:t>atención</a:t>
            </a:r>
            <a:r>
              <a:rPr lang="en-US" sz="700" dirty="0" smtClean="0">
                <a:solidFill>
                  <a:srgbClr val="000000"/>
                </a:solidFill>
              </a:rPr>
              <a:t> prenatal,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post-</a:t>
            </a:r>
            <a:r>
              <a:rPr lang="en-US" sz="700" dirty="0" err="1" smtClean="0">
                <a:solidFill>
                  <a:srgbClr val="000000"/>
                </a:solidFill>
              </a:rPr>
              <a:t>natales</a:t>
            </a:r>
            <a:r>
              <a:rPr lang="en-US" sz="700" dirty="0" smtClean="0">
                <a:solidFill>
                  <a:srgbClr val="000000"/>
                </a:solidFill>
              </a:rPr>
              <a:t>. Con </a:t>
            </a:r>
            <a:r>
              <a:rPr lang="en-US" sz="700" dirty="0" err="1" smtClean="0">
                <a:solidFill>
                  <a:srgbClr val="000000"/>
                </a:solidFill>
              </a:rPr>
              <a:t>frecuencia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existen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barreras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físicas</a:t>
            </a:r>
            <a:r>
              <a:rPr lang="en-US" sz="700" dirty="0" smtClean="0">
                <a:solidFill>
                  <a:srgbClr val="000000"/>
                </a:solidFill>
              </a:rPr>
              <a:t>, de </a:t>
            </a:r>
            <a:r>
              <a:rPr lang="en-US" sz="700" dirty="0" err="1" smtClean="0">
                <a:solidFill>
                  <a:srgbClr val="000000"/>
                </a:solidFill>
              </a:rPr>
              <a:t>actitud</a:t>
            </a:r>
            <a:r>
              <a:rPr lang="en-US" sz="700" dirty="0" smtClean="0">
                <a:solidFill>
                  <a:srgbClr val="000000"/>
                </a:solidFill>
              </a:rPr>
              <a:t> y de la </a:t>
            </a:r>
            <a:r>
              <a:rPr lang="en-US" sz="700" dirty="0" err="1" smtClean="0">
                <a:solidFill>
                  <a:srgbClr val="000000"/>
                </a:solidFill>
              </a:rPr>
              <a:t>información</a:t>
            </a:r>
            <a:r>
              <a:rPr lang="en-US" sz="700" dirty="0" smtClean="0">
                <a:solidFill>
                  <a:srgbClr val="000000"/>
                </a:solidFill>
              </a:rPr>
              <a:t>.  En </a:t>
            </a:r>
            <a:r>
              <a:rPr lang="en-US" sz="700" dirty="0" err="1" smtClean="0">
                <a:solidFill>
                  <a:srgbClr val="000000"/>
                </a:solidFill>
              </a:rPr>
              <a:t>muchos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lugares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rutinariamente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apartadas</a:t>
            </a:r>
            <a:r>
              <a:rPr lang="en-US" sz="700" dirty="0" smtClean="0">
                <a:solidFill>
                  <a:srgbClr val="000000"/>
                </a:solidFill>
              </a:rPr>
              <a:t> de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en los </a:t>
            </a:r>
            <a:r>
              <a:rPr lang="en-US" sz="700" dirty="0" err="1" smtClean="0">
                <a:solidFill>
                  <a:srgbClr val="000000"/>
                </a:solidFill>
              </a:rPr>
              <a:t>casos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busquen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ayuda</a:t>
            </a:r>
            <a:r>
              <a:rPr lang="en-US" sz="700" dirty="0" smtClean="0">
                <a:solidFill>
                  <a:srgbClr val="000000"/>
                </a:solidFill>
              </a:rPr>
              <a:t>, a menudo se les dice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no </a:t>
            </a:r>
            <a:r>
              <a:rPr lang="en-US" sz="700" dirty="0" err="1" smtClean="0">
                <a:solidFill>
                  <a:srgbClr val="000000"/>
                </a:solidFill>
              </a:rPr>
              <a:t>deberían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embarazadas</a:t>
            </a:r>
            <a:r>
              <a:rPr lang="en-US" sz="700" dirty="0" smtClean="0">
                <a:solidFill>
                  <a:srgbClr val="000000"/>
                </a:solidFill>
              </a:rPr>
              <a:t>, o se les </a:t>
            </a:r>
            <a:r>
              <a:rPr lang="en-US" sz="700" dirty="0" err="1" smtClean="0">
                <a:solidFill>
                  <a:srgbClr val="000000"/>
                </a:solidFill>
              </a:rPr>
              <a:t>regaña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porque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decidido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tener</a:t>
            </a:r>
            <a:r>
              <a:rPr lang="en-US" sz="700" dirty="0" smtClean="0">
                <a:solidFill>
                  <a:srgbClr val="000000"/>
                </a:solidFill>
              </a:rPr>
              <a:t> un </a:t>
            </a:r>
            <a:r>
              <a:rPr lang="en-US" sz="700" dirty="0" err="1" smtClean="0">
                <a:solidFill>
                  <a:srgbClr val="000000"/>
                </a:solidFill>
              </a:rPr>
              <a:t>hijo</a:t>
            </a:r>
            <a:r>
              <a:rPr lang="en-US" sz="700" dirty="0" smtClean="0">
                <a:solidFill>
                  <a:srgbClr val="000000"/>
                </a:solidFill>
              </a:rPr>
              <a:t>.  </a:t>
            </a:r>
            <a:r>
              <a:rPr lang="en-US" sz="700" dirty="0" err="1" smtClean="0">
                <a:solidFill>
                  <a:srgbClr val="000000"/>
                </a:solidFill>
              </a:rPr>
              <a:t>Junto</a:t>
            </a:r>
            <a:r>
              <a:rPr lang="en-US" sz="700" dirty="0" smtClean="0">
                <a:solidFill>
                  <a:srgbClr val="000000"/>
                </a:solidFill>
              </a:rPr>
              <a:t> con la OMS, el FNUAP ha </a:t>
            </a:r>
            <a:r>
              <a:rPr lang="en-US" sz="700" dirty="0" err="1" smtClean="0">
                <a:solidFill>
                  <a:srgbClr val="000000"/>
                </a:solidFill>
              </a:rPr>
              <a:t>publicado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orientación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interna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oficinas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país</a:t>
            </a:r>
            <a:r>
              <a:rPr lang="en-US" sz="700" dirty="0" smtClean="0">
                <a:solidFill>
                  <a:srgbClr val="000000"/>
                </a:solidFill>
              </a:rPr>
              <a:t>, con el fin de </a:t>
            </a:r>
            <a:r>
              <a:rPr lang="en-US" sz="700" dirty="0" err="1" smtClean="0">
                <a:solidFill>
                  <a:srgbClr val="000000"/>
                </a:solidFill>
              </a:rPr>
              <a:t>apoyar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programas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están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dirigidos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encontrar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soluciones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garantizar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disfruten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su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derecho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familia</a:t>
            </a:r>
            <a:r>
              <a:rPr lang="en-US" sz="700" dirty="0" smtClean="0">
                <a:solidFill>
                  <a:srgbClr val="000000"/>
                </a:solidFill>
              </a:rPr>
              <a:t>, y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adecuados</a:t>
            </a:r>
            <a:r>
              <a:rPr lang="en-US" sz="700" dirty="0" smtClean="0">
                <a:solidFill>
                  <a:srgbClr val="000000"/>
                </a:solidFill>
              </a:rPr>
              <a:t>;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  </a:t>
            </a:r>
            <a:r>
              <a:rPr lang="en-US" sz="700" b="1" dirty="0" smtClean="0">
                <a:solidFill>
                  <a:srgbClr val="000000"/>
                </a:solidFill>
              </a:rPr>
              <a:t>· El factor cultural: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Sabemos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muchos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países</a:t>
            </a:r>
            <a:r>
              <a:rPr lang="en-US" sz="700" dirty="0" smtClean="0">
                <a:solidFill>
                  <a:srgbClr val="000000"/>
                </a:solidFill>
              </a:rPr>
              <a:t> con </a:t>
            </a:r>
            <a:r>
              <a:rPr lang="en-US" sz="700" dirty="0" err="1" smtClean="0">
                <a:solidFill>
                  <a:srgbClr val="000000"/>
                </a:solidFill>
              </a:rPr>
              <a:t>alta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prevalencia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creencias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culturales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comunitarias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junto</a:t>
            </a:r>
            <a:r>
              <a:rPr lang="en-US" sz="700" dirty="0" smtClean="0">
                <a:solidFill>
                  <a:srgbClr val="000000"/>
                </a:solidFill>
              </a:rPr>
              <a:t> con el </a:t>
            </a:r>
            <a:r>
              <a:rPr lang="en-US" sz="700" dirty="0" err="1" smtClean="0">
                <a:solidFill>
                  <a:srgbClr val="000000"/>
                </a:solidFill>
              </a:rPr>
              <a:t>escaso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poder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tomar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decisiones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impiden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embarazadas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buscar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atención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médica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durante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tener</a:t>
            </a:r>
            <a:r>
              <a:rPr lang="en-US" sz="700" dirty="0" smtClean="0">
                <a:solidFill>
                  <a:srgbClr val="000000"/>
                </a:solidFill>
              </a:rPr>
              <a:t> a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bebés</a:t>
            </a:r>
            <a:r>
              <a:rPr lang="en-US" sz="700" dirty="0" smtClean="0">
                <a:solidFill>
                  <a:srgbClr val="000000"/>
                </a:solidFill>
              </a:rPr>
              <a:t> en los </a:t>
            </a:r>
            <a:r>
              <a:rPr lang="en-US" sz="700" dirty="0" err="1" smtClean="0">
                <a:solidFill>
                  <a:srgbClr val="000000"/>
                </a:solidFill>
              </a:rPr>
              <a:t>centros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.  </a:t>
            </a:r>
            <a:r>
              <a:rPr lang="en-US" sz="700" dirty="0" err="1" smtClean="0">
                <a:solidFill>
                  <a:srgbClr val="000000"/>
                </a:solidFill>
              </a:rPr>
              <a:t>Malas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carreteras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transportes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acceso</a:t>
            </a:r>
            <a:r>
              <a:rPr lang="en-US" sz="700" dirty="0" smtClean="0">
                <a:solidFill>
                  <a:srgbClr val="000000"/>
                </a:solidFill>
              </a:rPr>
              <a:t> al </a:t>
            </a:r>
            <a:r>
              <a:rPr lang="en-US" sz="700" dirty="0" err="1" smtClean="0">
                <a:solidFill>
                  <a:srgbClr val="000000"/>
                </a:solidFill>
              </a:rPr>
              <a:t>agua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contribuyen</a:t>
            </a:r>
            <a:r>
              <a:rPr lang="en-US" sz="700" dirty="0" smtClean="0">
                <a:solidFill>
                  <a:srgbClr val="000000"/>
                </a:solidFill>
              </a:rPr>
              <a:t> en gran </a:t>
            </a:r>
            <a:r>
              <a:rPr lang="en-US" sz="700" dirty="0" err="1" smtClean="0">
                <a:solidFill>
                  <a:srgbClr val="000000"/>
                </a:solidFill>
              </a:rPr>
              <a:t>medida</a:t>
            </a:r>
            <a:r>
              <a:rPr lang="en-US" sz="700" dirty="0" smtClean="0">
                <a:solidFill>
                  <a:srgbClr val="000000"/>
                </a:solidFill>
              </a:rPr>
              <a:t> a la </a:t>
            </a:r>
            <a:r>
              <a:rPr lang="en-US" sz="700" dirty="0" err="1" smtClean="0">
                <a:solidFill>
                  <a:srgbClr val="000000"/>
                </a:solidFill>
              </a:rPr>
              <a:t>mortalidad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e </a:t>
            </a:r>
            <a:r>
              <a:rPr lang="en-US" sz="700" dirty="0" err="1" smtClean="0">
                <a:solidFill>
                  <a:srgbClr val="000000"/>
                </a:solidFill>
              </a:rPr>
              <a:t>infantil</a:t>
            </a:r>
            <a:r>
              <a:rPr lang="en-US" sz="700" dirty="0" smtClean="0">
                <a:solidFill>
                  <a:srgbClr val="000000"/>
                </a:solidFill>
              </a:rPr>
              <a:t> y la </a:t>
            </a:r>
            <a:r>
              <a:rPr lang="en-US" sz="700" dirty="0" err="1" smtClean="0">
                <a:solidFill>
                  <a:srgbClr val="000000"/>
                </a:solidFill>
              </a:rPr>
              <a:t>discapacidad</a:t>
            </a:r>
            <a:r>
              <a:rPr lang="en-US" sz="700" dirty="0" smtClean="0">
                <a:solidFill>
                  <a:srgbClr val="000000"/>
                </a:solidFill>
              </a:rPr>
              <a:t>.  En </a:t>
            </a:r>
            <a:r>
              <a:rPr lang="en-US" sz="700" dirty="0" err="1" smtClean="0">
                <a:solidFill>
                  <a:srgbClr val="000000"/>
                </a:solidFill>
              </a:rPr>
              <a:t>muchos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esos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países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sufren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fístula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obstétrica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  </a:t>
            </a:r>
            <a:r>
              <a:rPr lang="en-US" sz="700" b="1" dirty="0" smtClean="0">
                <a:solidFill>
                  <a:srgbClr val="000000"/>
                </a:solidFill>
              </a:rPr>
              <a:t>Los </a:t>
            </a:r>
            <a:r>
              <a:rPr lang="en-US" sz="700" b="1" dirty="0" err="1" smtClean="0">
                <a:solidFill>
                  <a:srgbClr val="000000"/>
                </a:solidFill>
              </a:rPr>
              <a:t>honorarios</a:t>
            </a:r>
            <a:r>
              <a:rPr lang="en-US" sz="700" b="1" dirty="0" smtClean="0">
                <a:solidFill>
                  <a:srgbClr val="000000"/>
                </a:solidFill>
              </a:rPr>
              <a:t> son </a:t>
            </a:r>
            <a:r>
              <a:rPr lang="en-US" sz="700" b="1" dirty="0" err="1" smtClean="0">
                <a:solidFill>
                  <a:srgbClr val="000000"/>
                </a:solidFill>
              </a:rPr>
              <a:t>una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b="1" dirty="0" err="1" smtClean="0">
                <a:solidFill>
                  <a:srgbClr val="000000"/>
                </a:solidFill>
              </a:rPr>
              <a:t>fuerte</a:t>
            </a:r>
            <a:r>
              <a:rPr lang="en-US" sz="700" b="1" dirty="0" smtClean="0">
                <a:solidFill>
                  <a:srgbClr val="000000"/>
                </a:solidFill>
              </a:rPr>
              <a:t> </a:t>
            </a:r>
            <a:r>
              <a:rPr lang="en-US" sz="700" b="1" dirty="0" err="1" smtClean="0">
                <a:solidFill>
                  <a:srgbClr val="000000"/>
                </a:solidFill>
              </a:rPr>
              <a:t>barrera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pobreza</a:t>
            </a:r>
            <a:r>
              <a:rPr lang="en-US" sz="700" dirty="0" smtClean="0">
                <a:solidFill>
                  <a:srgbClr val="000000"/>
                </a:solidFill>
              </a:rPr>
              <a:t> en general y </a:t>
            </a:r>
            <a:r>
              <a:rPr lang="en-US" sz="700" dirty="0" err="1" smtClean="0">
                <a:solidFill>
                  <a:srgbClr val="000000"/>
                </a:solidFill>
              </a:rPr>
              <a:t>gastos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significativos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sonun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desafío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necesitan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.  </a:t>
            </a:r>
          </a:p>
          <a:p>
            <a:r>
              <a:rPr lang="en-US" sz="700" dirty="0" smtClean="0">
                <a:solidFill>
                  <a:srgbClr val="000000"/>
                </a:solidFill>
              </a:rPr>
              <a:t>Las </a:t>
            </a:r>
            <a:r>
              <a:rPr lang="en-US" sz="700" dirty="0" err="1" smtClean="0">
                <a:solidFill>
                  <a:srgbClr val="000000"/>
                </a:solidFill>
              </a:rPr>
              <a:t>familias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mujeres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tienen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pagar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medicamentos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exámenes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médicos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alimentos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hospedaje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familiares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También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tienen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pagar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transporte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Pero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incluso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cuando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gratuitos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existen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otras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barreras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ejemplo</a:t>
            </a:r>
            <a:r>
              <a:rPr lang="en-US" sz="700" dirty="0" smtClean="0">
                <a:solidFill>
                  <a:srgbClr val="000000"/>
                </a:solidFill>
              </a:rPr>
              <a:t>, en </a:t>
            </a:r>
            <a:r>
              <a:rPr lang="en-US" sz="700" dirty="0" err="1" smtClean="0">
                <a:solidFill>
                  <a:srgbClr val="000000"/>
                </a:solidFill>
              </a:rPr>
              <a:t>algunos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países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donde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son </a:t>
            </a:r>
            <a:r>
              <a:rPr lang="en-US" sz="700" dirty="0" err="1" smtClean="0">
                <a:solidFill>
                  <a:srgbClr val="000000"/>
                </a:solidFill>
              </a:rPr>
              <a:t>libres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deficiencias</a:t>
            </a:r>
            <a:r>
              <a:rPr lang="en-US" sz="700" dirty="0" smtClean="0">
                <a:solidFill>
                  <a:srgbClr val="000000"/>
                </a:solidFill>
              </a:rPr>
              <a:t>, los </a:t>
            </a:r>
            <a:r>
              <a:rPr lang="en-US" sz="700" dirty="0" err="1" smtClean="0">
                <a:solidFill>
                  <a:srgbClr val="000000"/>
                </a:solidFill>
              </a:rPr>
              <a:t>Derechos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Humanos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siguen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siendo</a:t>
            </a:r>
            <a:r>
              <a:rPr lang="en-US" sz="700" dirty="0" smtClean="0">
                <a:solidFill>
                  <a:srgbClr val="000000"/>
                </a:solidFill>
              </a:rPr>
              <a:t> un </a:t>
            </a:r>
            <a:r>
              <a:rPr lang="en-US" sz="700" dirty="0" err="1" smtClean="0">
                <a:solidFill>
                  <a:srgbClr val="000000"/>
                </a:solidFill>
              </a:rPr>
              <a:t>obstáculo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importante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prestación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servicios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calidad</a:t>
            </a:r>
            <a:r>
              <a:rPr lang="en-US" sz="700" dirty="0" smtClean="0">
                <a:solidFill>
                  <a:srgbClr val="000000"/>
                </a:solidFill>
              </a:rPr>
              <a:t>. Los </a:t>
            </a:r>
            <a:r>
              <a:rPr lang="en-US" sz="700" dirty="0" err="1" smtClean="0">
                <a:solidFill>
                  <a:srgbClr val="000000"/>
                </a:solidFill>
              </a:rPr>
              <a:t>principales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problemas</a:t>
            </a:r>
            <a:r>
              <a:rPr lang="en-US" sz="700" dirty="0" smtClean="0">
                <a:solidFill>
                  <a:srgbClr val="000000"/>
                </a:solidFill>
              </a:rPr>
              <a:t> son: la </a:t>
            </a:r>
            <a:r>
              <a:rPr lang="en-US" sz="700" dirty="0" err="1" smtClean="0">
                <a:solidFill>
                  <a:srgbClr val="000000"/>
                </a:solidFill>
              </a:rPr>
              <a:t>escasez</a:t>
            </a:r>
            <a:r>
              <a:rPr lang="en-US" sz="700" dirty="0" smtClean="0">
                <a:solidFill>
                  <a:srgbClr val="000000"/>
                </a:solidFill>
              </a:rPr>
              <a:t> de personal </a:t>
            </a:r>
            <a:r>
              <a:rPr lang="en-US" sz="700" dirty="0" err="1" smtClean="0">
                <a:solidFill>
                  <a:srgbClr val="000000"/>
                </a:solidFill>
              </a:rPr>
              <a:t>médico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paramédico</a:t>
            </a:r>
            <a:r>
              <a:rPr lang="en-US" sz="700" dirty="0" smtClean="0">
                <a:solidFill>
                  <a:srgbClr val="000000"/>
                </a:solidFill>
              </a:rPr>
              <a:t>, </a:t>
            </a:r>
            <a:r>
              <a:rPr lang="en-US" sz="700" dirty="0" err="1" smtClean="0">
                <a:solidFill>
                  <a:srgbClr val="000000"/>
                </a:solidFill>
              </a:rPr>
              <a:t>mezcla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inadecuada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habilidades</a:t>
            </a:r>
            <a:r>
              <a:rPr lang="en-US" sz="700" dirty="0" smtClean="0">
                <a:solidFill>
                  <a:srgbClr val="000000"/>
                </a:solidFill>
              </a:rPr>
              <a:t>, la </a:t>
            </a:r>
            <a:r>
              <a:rPr lang="en-US" sz="700" dirty="0" err="1" smtClean="0">
                <a:solidFill>
                  <a:srgbClr val="000000"/>
                </a:solidFill>
              </a:rPr>
              <a:t>concentración</a:t>
            </a:r>
            <a:r>
              <a:rPr lang="en-US" sz="700" dirty="0" smtClean="0">
                <a:solidFill>
                  <a:srgbClr val="000000"/>
                </a:solidFill>
              </a:rPr>
              <a:t> de personal en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zonas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urbanas</a:t>
            </a:r>
            <a:r>
              <a:rPr lang="en-US" sz="700" dirty="0" smtClean="0">
                <a:solidFill>
                  <a:srgbClr val="000000"/>
                </a:solidFill>
              </a:rPr>
              <a:t> y la </a:t>
            </a:r>
            <a:r>
              <a:rPr lang="en-US" sz="700" dirty="0" err="1" smtClean="0">
                <a:solidFill>
                  <a:srgbClr val="000000"/>
                </a:solidFill>
              </a:rPr>
              <a:t>presencia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insuficiente</a:t>
            </a:r>
            <a:r>
              <a:rPr lang="en-US" sz="700" dirty="0" smtClean="0">
                <a:solidFill>
                  <a:srgbClr val="000000"/>
                </a:solidFill>
              </a:rPr>
              <a:t> en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zonas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rurales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Además</a:t>
            </a:r>
            <a:r>
              <a:rPr lang="en-US" sz="700" dirty="0" smtClean="0">
                <a:solidFill>
                  <a:srgbClr val="000000"/>
                </a:solidFill>
              </a:rPr>
              <a:t>, en </a:t>
            </a:r>
            <a:r>
              <a:rPr lang="en-US" sz="700" dirty="0" err="1" smtClean="0">
                <a:solidFill>
                  <a:srgbClr val="000000"/>
                </a:solidFill>
              </a:rPr>
              <a:t>muchos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casos</a:t>
            </a:r>
            <a:r>
              <a:rPr lang="en-US" sz="700" dirty="0" smtClean="0">
                <a:solidFill>
                  <a:srgbClr val="000000"/>
                </a:solidFill>
              </a:rPr>
              <a:t>, hay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escasez</a:t>
            </a:r>
            <a:r>
              <a:rPr lang="en-US" sz="700" dirty="0" smtClean="0">
                <a:solidFill>
                  <a:srgbClr val="000000"/>
                </a:solidFill>
              </a:rPr>
              <a:t> continua de </a:t>
            </a:r>
            <a:r>
              <a:rPr lang="en-US" sz="700" dirty="0" err="1" smtClean="0">
                <a:solidFill>
                  <a:srgbClr val="000000"/>
                </a:solidFill>
              </a:rPr>
              <a:t>suministros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medicamentos</a:t>
            </a:r>
            <a:r>
              <a:rPr lang="en-US" sz="700" dirty="0" smtClean="0">
                <a:solidFill>
                  <a:srgbClr val="000000"/>
                </a:solidFill>
              </a:rPr>
              <a:t>, y </a:t>
            </a:r>
            <a:r>
              <a:rPr lang="en-US" sz="700" dirty="0" err="1" smtClean="0">
                <a:solidFill>
                  <a:srgbClr val="000000"/>
                </a:solidFill>
              </a:rPr>
              <a:t>centros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se </a:t>
            </a:r>
            <a:r>
              <a:rPr lang="en-US" sz="700" dirty="0" err="1" smtClean="0">
                <a:solidFill>
                  <a:srgbClr val="000000"/>
                </a:solidFill>
              </a:rPr>
              <a:t>ven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afectados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problemas</a:t>
            </a:r>
            <a:r>
              <a:rPr lang="en-US" sz="700" dirty="0" smtClean="0">
                <a:solidFill>
                  <a:srgbClr val="000000"/>
                </a:solidFill>
              </a:rPr>
              <a:t> de mala </a:t>
            </a:r>
            <a:r>
              <a:rPr lang="en-US" sz="700" dirty="0" err="1" smtClean="0">
                <a:solidFill>
                  <a:srgbClr val="000000"/>
                </a:solidFill>
              </a:rPr>
              <a:t>gestión</a:t>
            </a:r>
            <a:r>
              <a:rPr lang="en-US" sz="700" dirty="0" smtClean="0">
                <a:solidFill>
                  <a:srgbClr val="000000"/>
                </a:solidFill>
              </a:rPr>
              <a:t>. </a:t>
            </a:r>
            <a:r>
              <a:rPr lang="en-US" sz="700" dirty="0" err="1" smtClean="0">
                <a:solidFill>
                  <a:srgbClr val="000000"/>
                </a:solidFill>
              </a:rPr>
              <a:t>Por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tan </a:t>
            </a:r>
            <a:r>
              <a:rPr lang="en-US" sz="700" dirty="0" err="1" smtClean="0">
                <a:solidFill>
                  <a:srgbClr val="000000"/>
                </a:solidFill>
              </a:rPr>
              <a:t>importante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aumentar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gasto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para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tienen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sistemas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: Un </a:t>
            </a:r>
            <a:r>
              <a:rPr lang="en-US" sz="700" dirty="0" err="1" smtClean="0">
                <a:solidFill>
                  <a:srgbClr val="000000"/>
                </a:solidFill>
              </a:rPr>
              <a:t>funcionamiento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básico</a:t>
            </a:r>
            <a:r>
              <a:rPr lang="en-US" sz="700" dirty="0" smtClean="0">
                <a:solidFill>
                  <a:srgbClr val="000000"/>
                </a:solidFill>
              </a:rPr>
              <a:t> de los </a:t>
            </a:r>
            <a:r>
              <a:rPr lang="en-US" sz="700" dirty="0" err="1" smtClean="0">
                <a:solidFill>
                  <a:srgbClr val="000000"/>
                </a:solidFill>
              </a:rPr>
              <a:t>sistemas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nacionales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una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condición</a:t>
            </a:r>
            <a:r>
              <a:rPr lang="en-US" sz="700" dirty="0" smtClean="0">
                <a:solidFill>
                  <a:srgbClr val="000000"/>
                </a:solidFill>
              </a:rPr>
              <a:t> /sine qua non/de </a:t>
            </a:r>
            <a:r>
              <a:rPr lang="en-US" sz="700" dirty="0" err="1" smtClean="0">
                <a:solidFill>
                  <a:srgbClr val="000000"/>
                </a:solidFill>
              </a:rPr>
              <a:t>cualquier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esfuerzo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reducir</a:t>
            </a:r>
            <a:r>
              <a:rPr lang="en-US" sz="700" dirty="0" smtClean="0">
                <a:solidFill>
                  <a:srgbClr val="000000"/>
                </a:solidFill>
              </a:rPr>
              <a:t> la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.   Y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inversiones</a:t>
            </a:r>
            <a:r>
              <a:rPr lang="en-US" sz="700" dirty="0" smtClean="0">
                <a:solidFill>
                  <a:srgbClr val="000000"/>
                </a:solidFill>
              </a:rPr>
              <a:t> en la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materna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también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contribuirán</a:t>
            </a:r>
            <a:r>
              <a:rPr lang="en-US" sz="700" dirty="0" smtClean="0">
                <a:solidFill>
                  <a:srgbClr val="000000"/>
                </a:solidFill>
              </a:rPr>
              <a:t> a la </a:t>
            </a:r>
            <a:r>
              <a:rPr lang="en-US" sz="700" dirty="0" err="1" smtClean="0">
                <a:solidFill>
                  <a:srgbClr val="000000"/>
                </a:solidFill>
              </a:rPr>
              <a:t>construcción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sistemas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salud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más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capaces</a:t>
            </a:r>
            <a:r>
              <a:rPr lang="en-US" sz="700" dirty="0" smtClean="0">
                <a:solidFill>
                  <a:srgbClr val="000000"/>
                </a:solidFill>
              </a:rPr>
              <a:t> de responder a </a:t>
            </a:r>
            <a:r>
              <a:rPr lang="en-US" sz="700" dirty="0" err="1" smtClean="0">
                <a:solidFill>
                  <a:srgbClr val="000000"/>
                </a:solidFill>
              </a:rPr>
              <a:t>todas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las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necesidades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médicas</a:t>
            </a:r>
            <a:r>
              <a:rPr lang="en-US" sz="700" dirty="0" smtClean="0">
                <a:solidFill>
                  <a:srgbClr val="000000"/>
                </a:solidFill>
              </a:rPr>
              <a:t> y </a:t>
            </a:r>
            <a:r>
              <a:rPr lang="en-US" sz="700" dirty="0" err="1" smtClean="0">
                <a:solidFill>
                  <a:srgbClr val="000000"/>
                </a:solidFill>
              </a:rPr>
              <a:t>situaciones</a:t>
            </a:r>
            <a:r>
              <a:rPr lang="en-US" sz="700" dirty="0" smtClean="0">
                <a:solidFill>
                  <a:srgbClr val="000000"/>
                </a:solidFill>
              </a:rPr>
              <a:t> de </a:t>
            </a:r>
            <a:r>
              <a:rPr lang="en-US" sz="700" dirty="0" err="1" smtClean="0">
                <a:solidFill>
                  <a:srgbClr val="000000"/>
                </a:solidFill>
              </a:rPr>
              <a:t>emergencia</a:t>
            </a:r>
            <a:r>
              <a:rPr lang="en-US" sz="700" dirty="0" smtClean="0">
                <a:solidFill>
                  <a:srgbClr val="000000"/>
                </a:solidFill>
              </a:rPr>
              <a:t>, no </a:t>
            </a:r>
            <a:r>
              <a:rPr lang="en-US" sz="700" dirty="0" err="1" smtClean="0">
                <a:solidFill>
                  <a:srgbClr val="000000"/>
                </a:solidFill>
              </a:rPr>
              <a:t>sólo</a:t>
            </a:r>
            <a:r>
              <a:rPr lang="en-US" sz="700" dirty="0" smtClean="0">
                <a:solidFill>
                  <a:srgbClr val="000000"/>
                </a:solidFill>
              </a:rPr>
              <a:t> los </a:t>
            </a:r>
            <a:r>
              <a:rPr lang="en-US" sz="700" dirty="0" err="1" smtClean="0">
                <a:solidFill>
                  <a:srgbClr val="000000"/>
                </a:solidFill>
              </a:rPr>
              <a:t>que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surjan</a:t>
            </a:r>
            <a:r>
              <a:rPr lang="en-US" sz="700" dirty="0" smtClean="0">
                <a:solidFill>
                  <a:srgbClr val="000000"/>
                </a:solidFill>
              </a:rPr>
              <a:t> </a:t>
            </a:r>
            <a:r>
              <a:rPr lang="en-US" sz="700" dirty="0" err="1" smtClean="0">
                <a:solidFill>
                  <a:srgbClr val="000000"/>
                </a:solidFill>
              </a:rPr>
              <a:t>durante</a:t>
            </a:r>
            <a:r>
              <a:rPr lang="en-US" sz="700" dirty="0" smtClean="0">
                <a:solidFill>
                  <a:srgbClr val="000000"/>
                </a:solidFill>
              </a:rPr>
              <a:t> el </a:t>
            </a:r>
            <a:r>
              <a:rPr lang="en-US" sz="700" dirty="0" err="1" smtClean="0">
                <a:solidFill>
                  <a:srgbClr val="000000"/>
                </a:solidFill>
              </a:rPr>
              <a:t>embarazo</a:t>
            </a:r>
            <a:r>
              <a:rPr lang="en-US" sz="700" dirty="0" smtClean="0">
                <a:solidFill>
                  <a:srgbClr val="000000"/>
                </a:solidFill>
              </a:rPr>
              <a:t> y el </a:t>
            </a:r>
            <a:r>
              <a:rPr lang="en-US" sz="700" dirty="0" err="1" smtClean="0">
                <a:solidFill>
                  <a:srgbClr val="000000"/>
                </a:solidFill>
              </a:rPr>
              <a:t>parto</a:t>
            </a:r>
            <a:r>
              <a:rPr lang="en-US" sz="700" dirty="0" smtClean="0">
                <a:solidFill>
                  <a:srgbClr val="000000"/>
                </a:solidFill>
              </a:rPr>
              <a:t>. 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211218-8AD7-47D7-811E-CC99388AD0E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067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3BDCB73B-A3F4-43D4-8D99-FE34B6C2CD82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42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4173538"/>
            <a:ext cx="5929313" cy="4837112"/>
          </a:xfrm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pPr>
              <a:lnSpc>
                <a:spcPct val="90000"/>
              </a:lnSpc>
            </a:pPr>
            <a:endParaRPr lang="en-US" sz="10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000" dirty="0" smtClean="0">
                <a:solidFill>
                  <a:srgbClr val="000000"/>
                </a:solidFill>
              </a:rPr>
              <a:t>El NCCE "</a:t>
            </a:r>
            <a:r>
              <a:rPr lang="en-US" sz="1000" dirty="0" err="1" smtClean="0">
                <a:solidFill>
                  <a:srgbClr val="000000"/>
                </a:solidFill>
              </a:rPr>
              <a:t>Consejo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Nacional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Educación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Cívica</a:t>
            </a:r>
            <a:r>
              <a:rPr lang="en-US" sz="1000" dirty="0" smtClean="0">
                <a:solidFill>
                  <a:srgbClr val="000000"/>
                </a:solidFill>
              </a:rPr>
              <a:t>" </a:t>
            </a:r>
            <a:r>
              <a:rPr lang="en-US" sz="1000" dirty="0" err="1" smtClean="0">
                <a:solidFill>
                  <a:srgbClr val="000000"/>
                </a:solidFill>
              </a:rPr>
              <a:t>es</a:t>
            </a:r>
            <a:r>
              <a:rPr lang="en-US" sz="1000" dirty="0" smtClean="0">
                <a:solidFill>
                  <a:srgbClr val="000000"/>
                </a:solidFill>
              </a:rPr>
              <a:t> un </a:t>
            </a:r>
            <a:r>
              <a:rPr lang="en-US" sz="1000" dirty="0" err="1" smtClean="0">
                <a:solidFill>
                  <a:srgbClr val="000000"/>
                </a:solidFill>
              </a:rPr>
              <a:t>organismo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gubernamental</a:t>
            </a:r>
            <a:r>
              <a:rPr lang="en-US" sz="1000" dirty="0" smtClean="0">
                <a:solidFill>
                  <a:srgbClr val="000000"/>
                </a:solidFill>
              </a:rPr>
              <a:t> con la </a:t>
            </a:r>
            <a:r>
              <a:rPr lang="en-US" sz="1000" dirty="0" err="1" smtClean="0">
                <a:solidFill>
                  <a:srgbClr val="000000"/>
                </a:solidFill>
              </a:rPr>
              <a:t>responsabilidad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educar</a:t>
            </a:r>
            <a:r>
              <a:rPr lang="en-US" sz="1000" dirty="0" smtClean="0">
                <a:solidFill>
                  <a:srgbClr val="000000"/>
                </a:solidFill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</a:rPr>
              <a:t>población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sobre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sus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responsabilidades</a:t>
            </a:r>
            <a:r>
              <a:rPr lang="en-US" sz="1000" dirty="0" smtClean="0">
                <a:solidFill>
                  <a:srgbClr val="000000"/>
                </a:solidFill>
              </a:rPr>
              <a:t>. La </a:t>
            </a:r>
            <a:r>
              <a:rPr lang="en-US" sz="1000" dirty="0" err="1" smtClean="0">
                <a:solidFill>
                  <a:srgbClr val="000000"/>
                </a:solidFill>
              </a:rPr>
              <a:t>asociación</a:t>
            </a:r>
            <a:r>
              <a:rPr lang="en-US" sz="1000" dirty="0" smtClean="0">
                <a:solidFill>
                  <a:srgbClr val="000000"/>
                </a:solidFill>
              </a:rPr>
              <a:t> con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instituciones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tradicionales</a:t>
            </a:r>
            <a:r>
              <a:rPr lang="en-US" sz="1000" dirty="0" smtClean="0">
                <a:solidFill>
                  <a:srgbClr val="000000"/>
                </a:solidFill>
              </a:rPr>
              <a:t> se </a:t>
            </a:r>
            <a:r>
              <a:rPr lang="en-US" sz="1000" dirty="0" err="1" smtClean="0">
                <a:solidFill>
                  <a:srgbClr val="000000"/>
                </a:solidFill>
              </a:rPr>
              <a:t>tornó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crítica</a:t>
            </a:r>
            <a:r>
              <a:rPr lang="en-US" sz="1000" dirty="0" smtClean="0">
                <a:solidFill>
                  <a:srgbClr val="000000"/>
                </a:solidFill>
              </a:rPr>
              <a:t> en el </a:t>
            </a:r>
            <a:r>
              <a:rPr lang="en-US" sz="1000" dirty="0" err="1" smtClean="0">
                <a:solidFill>
                  <a:srgbClr val="000000"/>
                </a:solidFill>
              </a:rPr>
              <a:t>tema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aumentar</a:t>
            </a:r>
            <a:r>
              <a:rPr lang="en-US" sz="1000" dirty="0" smtClean="0">
                <a:solidFill>
                  <a:srgbClr val="000000"/>
                </a:solidFill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</a:rPr>
              <a:t>matriculación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niñas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debido</a:t>
            </a:r>
            <a:r>
              <a:rPr lang="en-US" sz="1000" dirty="0" smtClean="0">
                <a:solidFill>
                  <a:srgbClr val="000000"/>
                </a:solidFill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</a:rPr>
              <a:t>persistencia</a:t>
            </a:r>
            <a:r>
              <a:rPr lang="en-US" sz="1000" dirty="0" smtClean="0">
                <a:solidFill>
                  <a:srgbClr val="000000"/>
                </a:solidFill>
              </a:rPr>
              <a:t> del </a:t>
            </a:r>
            <a:r>
              <a:rPr lang="en-US" sz="1000" dirty="0" err="1" smtClean="0">
                <a:solidFill>
                  <a:srgbClr val="000000"/>
                </a:solidFill>
              </a:rPr>
              <a:t>patriarcado</a:t>
            </a:r>
            <a:r>
              <a:rPr lang="en-US" sz="1000" dirty="0" smtClean="0">
                <a:solidFill>
                  <a:srgbClr val="000000"/>
                </a:solidFill>
              </a:rPr>
              <a:t> en la </a:t>
            </a:r>
            <a:r>
              <a:rPr lang="en-US" sz="1000" dirty="0" err="1" smtClean="0">
                <a:solidFill>
                  <a:srgbClr val="000000"/>
                </a:solidFill>
              </a:rPr>
              <a:t>mayoría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comunidades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elevadas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tasas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deserción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niñas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debido</a:t>
            </a:r>
            <a:r>
              <a:rPr lang="en-US" sz="1000" dirty="0" smtClean="0">
                <a:solidFill>
                  <a:srgbClr val="000000"/>
                </a:solidFill>
              </a:rPr>
              <a:t> a los roles de </a:t>
            </a:r>
            <a:r>
              <a:rPr lang="en-US" sz="1000" dirty="0" err="1" smtClean="0">
                <a:solidFill>
                  <a:srgbClr val="000000"/>
                </a:solidFill>
              </a:rPr>
              <a:t>género</a:t>
            </a:r>
            <a:r>
              <a:rPr lang="en-US" sz="1000" dirty="0" smtClean="0">
                <a:solidFill>
                  <a:srgbClr val="000000"/>
                </a:solidFill>
              </a:rPr>
              <a:t> y la </a:t>
            </a:r>
            <a:r>
              <a:rPr lang="en-US" sz="1000" dirty="0" err="1" smtClean="0">
                <a:solidFill>
                  <a:srgbClr val="000000"/>
                </a:solidFill>
              </a:rPr>
              <a:t>división</a:t>
            </a:r>
            <a:r>
              <a:rPr lang="en-US" sz="1000" dirty="0" smtClean="0">
                <a:solidFill>
                  <a:srgbClr val="000000"/>
                </a:solidFill>
              </a:rPr>
              <a:t> del </a:t>
            </a:r>
            <a:r>
              <a:rPr lang="en-US" sz="1000" dirty="0" err="1" smtClean="0">
                <a:solidFill>
                  <a:srgbClr val="000000"/>
                </a:solidFill>
              </a:rPr>
              <a:t>trabajo</a:t>
            </a:r>
            <a:r>
              <a:rPr lang="en-US" sz="1000" dirty="0" smtClean="0">
                <a:solidFill>
                  <a:srgbClr val="000000"/>
                </a:solidFill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</a:rPr>
              <a:t>nivel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nacional</a:t>
            </a:r>
            <a:r>
              <a:rPr lang="en-US" sz="1000" dirty="0" smtClean="0">
                <a:solidFill>
                  <a:srgbClr val="000000"/>
                </a:solidFill>
              </a:rPr>
              <a:t>. Las </a:t>
            </a:r>
            <a:r>
              <a:rPr lang="en-US" sz="1000" dirty="0" err="1" smtClean="0">
                <a:solidFill>
                  <a:srgbClr val="000000"/>
                </a:solidFill>
              </a:rPr>
              <a:t>instituciones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tradicionales</a:t>
            </a:r>
            <a:r>
              <a:rPr lang="en-US" sz="1000" dirty="0" smtClean="0">
                <a:solidFill>
                  <a:srgbClr val="000000"/>
                </a:solidFill>
              </a:rPr>
              <a:t> (</a:t>
            </a:r>
            <a:r>
              <a:rPr lang="en-US" sz="1000" dirty="0" err="1" smtClean="0">
                <a:solidFill>
                  <a:srgbClr val="000000"/>
                </a:solidFill>
              </a:rPr>
              <a:t>sobre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todo</a:t>
            </a:r>
            <a:r>
              <a:rPr lang="en-US" sz="1000" dirty="0" smtClean="0">
                <a:solidFill>
                  <a:srgbClr val="000000"/>
                </a:solidFill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</a:rPr>
              <a:t>jefes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Reina Madres) son los </a:t>
            </a:r>
            <a:r>
              <a:rPr lang="en-US" sz="1000" dirty="0" err="1" smtClean="0">
                <a:solidFill>
                  <a:srgbClr val="000000"/>
                </a:solidFill>
              </a:rPr>
              <a:t>puntos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entrada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críticos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para</a:t>
            </a:r>
            <a:r>
              <a:rPr lang="en-US" sz="1000" dirty="0" smtClean="0">
                <a:solidFill>
                  <a:srgbClr val="000000"/>
                </a:solidFill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</a:rPr>
              <a:t>eliminación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barreras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culturales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que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impiden</a:t>
            </a:r>
            <a:r>
              <a:rPr lang="en-US" sz="1000" dirty="0" smtClean="0">
                <a:solidFill>
                  <a:srgbClr val="000000"/>
                </a:solidFill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</a:rPr>
              <a:t>realización</a:t>
            </a:r>
            <a:r>
              <a:rPr lang="en-US" sz="1000" dirty="0" smtClean="0">
                <a:solidFill>
                  <a:srgbClr val="000000"/>
                </a:solidFill>
              </a:rPr>
              <a:t> de los </a:t>
            </a:r>
            <a:r>
              <a:rPr lang="en-US" sz="1000" dirty="0" err="1" smtClean="0">
                <a:solidFill>
                  <a:srgbClr val="000000"/>
                </a:solidFill>
              </a:rPr>
              <a:t>derechos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mujeres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niñas</a:t>
            </a:r>
            <a:r>
              <a:rPr lang="en-US" sz="1000" dirty="0" smtClean="0">
                <a:solidFill>
                  <a:srgbClr val="000000"/>
                </a:solidFill>
              </a:rPr>
              <a:t>.  Los ODM son </a:t>
            </a:r>
            <a:r>
              <a:rPr lang="en-US" sz="1000" dirty="0" err="1" smtClean="0">
                <a:solidFill>
                  <a:srgbClr val="000000"/>
                </a:solidFill>
              </a:rPr>
              <a:t>bien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conocidos</a:t>
            </a:r>
            <a:r>
              <a:rPr lang="en-US" sz="1000" dirty="0" smtClean="0">
                <a:solidFill>
                  <a:srgbClr val="000000"/>
                </a:solidFill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</a:rPr>
              <a:t>través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reportajes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medios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comunicación</a:t>
            </a:r>
            <a:r>
              <a:rPr lang="en-US" sz="1000" dirty="0" smtClean="0">
                <a:solidFill>
                  <a:srgbClr val="000000"/>
                </a:solidFill>
              </a:rPr>
              <a:t>.  Ghana </a:t>
            </a:r>
            <a:r>
              <a:rPr lang="en-US" sz="1000" dirty="0" err="1" smtClean="0">
                <a:solidFill>
                  <a:srgbClr val="000000"/>
                </a:solidFill>
              </a:rPr>
              <a:t>también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está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asistiendo</a:t>
            </a:r>
            <a:r>
              <a:rPr lang="en-US" sz="1000" dirty="0" smtClean="0">
                <a:solidFill>
                  <a:srgbClr val="000000"/>
                </a:solidFill>
              </a:rPr>
              <a:t> a un </a:t>
            </a:r>
            <a:r>
              <a:rPr lang="en-US" sz="1000" dirty="0" err="1" smtClean="0">
                <a:solidFill>
                  <a:srgbClr val="000000"/>
                </a:solidFill>
              </a:rPr>
              <a:t>cambio</a:t>
            </a:r>
            <a:r>
              <a:rPr lang="en-US" sz="1000" dirty="0" smtClean="0">
                <a:solidFill>
                  <a:srgbClr val="000000"/>
                </a:solidFill>
              </a:rPr>
              <a:t> en el </a:t>
            </a:r>
            <a:r>
              <a:rPr lang="en-US" sz="1000" dirty="0" err="1" smtClean="0">
                <a:solidFill>
                  <a:srgbClr val="000000"/>
                </a:solidFill>
              </a:rPr>
              <a:t>carácter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instituciones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tradicionales</a:t>
            </a:r>
            <a:r>
              <a:rPr lang="en-US" sz="1000" dirty="0" smtClean="0">
                <a:solidFill>
                  <a:srgbClr val="000000"/>
                </a:solidFill>
              </a:rPr>
              <a:t> - un </a:t>
            </a:r>
            <a:r>
              <a:rPr lang="en-US" sz="1000" dirty="0" err="1" smtClean="0">
                <a:solidFill>
                  <a:srgbClr val="000000"/>
                </a:solidFill>
              </a:rPr>
              <a:t>número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jefes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reinas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madres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han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recibido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una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educación</a:t>
            </a:r>
            <a:r>
              <a:rPr lang="en-US" sz="1000" dirty="0" smtClean="0">
                <a:solidFill>
                  <a:srgbClr val="000000"/>
                </a:solidFill>
              </a:rPr>
              <a:t>, y </a:t>
            </a:r>
            <a:r>
              <a:rPr lang="en-US" sz="1000" dirty="0" err="1" smtClean="0">
                <a:solidFill>
                  <a:srgbClr val="000000"/>
                </a:solidFill>
              </a:rPr>
              <a:t>por</a:t>
            </a:r>
            <a:r>
              <a:rPr lang="en-US" sz="1000" dirty="0" smtClean="0">
                <a:solidFill>
                  <a:srgbClr val="000000"/>
                </a:solidFill>
              </a:rPr>
              <a:t> lo </a:t>
            </a:r>
            <a:r>
              <a:rPr lang="en-US" sz="1000" dirty="0" err="1" smtClean="0">
                <a:solidFill>
                  <a:srgbClr val="000000"/>
                </a:solidFill>
              </a:rPr>
              <a:t>tanto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aprecian</a:t>
            </a:r>
            <a:r>
              <a:rPr lang="en-US" sz="1000" dirty="0" smtClean="0">
                <a:solidFill>
                  <a:srgbClr val="000000"/>
                </a:solidFill>
              </a:rPr>
              <a:t> los </a:t>
            </a:r>
            <a:r>
              <a:rPr lang="en-US" sz="1000" dirty="0" err="1" smtClean="0">
                <a:solidFill>
                  <a:srgbClr val="000000"/>
                </a:solidFill>
              </a:rPr>
              <a:t>temas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</a:rPr>
              <a:t> en </a:t>
            </a:r>
            <a:r>
              <a:rPr lang="en-US" sz="1000" dirty="0" err="1" smtClean="0">
                <a:solidFill>
                  <a:srgbClr val="000000"/>
                </a:solidFill>
              </a:rPr>
              <a:t>comparación</a:t>
            </a:r>
            <a:r>
              <a:rPr lang="en-US" sz="1000" dirty="0" smtClean="0">
                <a:solidFill>
                  <a:srgbClr val="000000"/>
                </a:solidFill>
              </a:rPr>
              <a:t> con </a:t>
            </a:r>
            <a:r>
              <a:rPr lang="en-US" sz="1000" dirty="0" err="1" smtClean="0">
                <a:solidFill>
                  <a:srgbClr val="000000"/>
                </a:solidFill>
              </a:rPr>
              <a:t>sus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predecesores</a:t>
            </a:r>
            <a:r>
              <a:rPr lang="en-US" sz="1000" dirty="0" smtClean="0">
                <a:solidFill>
                  <a:srgbClr val="000000"/>
                </a:solidFill>
              </a:rPr>
              <a:t>.  El </a:t>
            </a:r>
            <a:r>
              <a:rPr lang="en-US" sz="1000" dirty="0" err="1" smtClean="0">
                <a:solidFill>
                  <a:srgbClr val="000000"/>
                </a:solidFill>
              </a:rPr>
              <a:t>programa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busca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promover</a:t>
            </a:r>
            <a:r>
              <a:rPr lang="en-US" sz="1000" dirty="0" smtClean="0">
                <a:solidFill>
                  <a:srgbClr val="000000"/>
                </a:solidFill>
              </a:rPr>
              <a:t> la </a:t>
            </a:r>
            <a:r>
              <a:rPr lang="en-US" sz="1000" dirty="0" err="1" smtClean="0">
                <a:solidFill>
                  <a:srgbClr val="000000"/>
                </a:solidFill>
              </a:rPr>
              <a:t>educación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niñas</a:t>
            </a:r>
            <a:r>
              <a:rPr lang="en-US" sz="1000" dirty="0" smtClean="0">
                <a:solidFill>
                  <a:srgbClr val="000000"/>
                </a:solidFill>
              </a:rPr>
              <a:t>, con los dos ODM </a:t>
            </a:r>
            <a:r>
              <a:rPr lang="en-US" sz="1000" dirty="0" err="1" smtClean="0">
                <a:solidFill>
                  <a:srgbClr val="000000"/>
                </a:solidFill>
              </a:rPr>
              <a:t>como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puntos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entrada</a:t>
            </a:r>
            <a:r>
              <a:rPr lang="en-US" sz="1000" dirty="0" smtClean="0">
                <a:solidFill>
                  <a:srgbClr val="000000"/>
                </a:solidFill>
              </a:rPr>
              <a:t> y el </a:t>
            </a:r>
            <a:r>
              <a:rPr lang="en-US" sz="1000" dirty="0" err="1" smtClean="0">
                <a:solidFill>
                  <a:srgbClr val="000000"/>
                </a:solidFill>
              </a:rPr>
              <a:t>dicho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tradicional</a:t>
            </a:r>
            <a:r>
              <a:rPr lang="en-US" sz="1000" dirty="0" smtClean="0">
                <a:solidFill>
                  <a:srgbClr val="000000"/>
                </a:solidFill>
              </a:rPr>
              <a:t> de Ghana </a:t>
            </a:r>
            <a:r>
              <a:rPr lang="en-US" sz="1000" dirty="0" err="1" smtClean="0">
                <a:solidFill>
                  <a:srgbClr val="000000"/>
                </a:solidFill>
              </a:rPr>
              <a:t>que</a:t>
            </a:r>
            <a:r>
              <a:rPr lang="en-US" sz="1000" dirty="0" smtClean="0">
                <a:solidFill>
                  <a:srgbClr val="000000"/>
                </a:solidFill>
              </a:rPr>
              <a:t> dice: </a:t>
            </a:r>
            <a:r>
              <a:rPr lang="en-US" sz="1000" i="1" dirty="0" err="1" smtClean="0">
                <a:solidFill>
                  <a:srgbClr val="000000"/>
                </a:solidFill>
              </a:rPr>
              <a:t>cuando</a:t>
            </a:r>
            <a:r>
              <a:rPr lang="en-US" sz="1000" i="1" dirty="0" smtClean="0">
                <a:solidFill>
                  <a:srgbClr val="000000"/>
                </a:solidFill>
              </a:rPr>
              <a:t> se </a:t>
            </a:r>
            <a:r>
              <a:rPr lang="en-US" sz="1000" i="1" dirty="0" err="1" smtClean="0">
                <a:solidFill>
                  <a:srgbClr val="000000"/>
                </a:solidFill>
              </a:rPr>
              <a:t>educa</a:t>
            </a:r>
            <a:r>
              <a:rPr lang="en-US" sz="1000" i="1" dirty="0" smtClean="0">
                <a:solidFill>
                  <a:srgbClr val="000000"/>
                </a:solidFill>
              </a:rPr>
              <a:t> a un </a:t>
            </a:r>
            <a:r>
              <a:rPr lang="en-US" sz="1000" i="1" dirty="0" err="1" smtClean="0">
                <a:solidFill>
                  <a:srgbClr val="000000"/>
                </a:solidFill>
              </a:rPr>
              <a:t>niño</a:t>
            </a:r>
            <a:r>
              <a:rPr lang="en-US" sz="1000" i="1" dirty="0" smtClean="0">
                <a:solidFill>
                  <a:srgbClr val="000000"/>
                </a:solidFill>
              </a:rPr>
              <a:t> se </a:t>
            </a:r>
            <a:r>
              <a:rPr lang="en-US" sz="1000" i="1" dirty="0" err="1" smtClean="0">
                <a:solidFill>
                  <a:srgbClr val="000000"/>
                </a:solidFill>
              </a:rPr>
              <a:t>educa</a:t>
            </a:r>
            <a:r>
              <a:rPr lang="en-US" sz="1000" i="1" dirty="0" smtClean="0">
                <a:solidFill>
                  <a:srgbClr val="000000"/>
                </a:solidFill>
              </a:rPr>
              <a:t> a un </a:t>
            </a:r>
            <a:r>
              <a:rPr lang="en-US" sz="1000" i="1" dirty="0" err="1" smtClean="0">
                <a:solidFill>
                  <a:srgbClr val="000000"/>
                </a:solidFill>
              </a:rPr>
              <a:t>individuo</a:t>
            </a:r>
            <a:r>
              <a:rPr lang="en-US" sz="1000" i="1" dirty="0" smtClean="0">
                <a:solidFill>
                  <a:srgbClr val="000000"/>
                </a:solidFill>
              </a:rPr>
              <a:t>. Sin embargo, </a:t>
            </a:r>
            <a:r>
              <a:rPr lang="en-US" sz="1000" i="1" dirty="0" err="1" smtClean="0">
                <a:solidFill>
                  <a:srgbClr val="000000"/>
                </a:solidFill>
              </a:rPr>
              <a:t>cuando</a:t>
            </a:r>
            <a:r>
              <a:rPr lang="en-US" sz="1000" i="1" dirty="0" smtClean="0">
                <a:solidFill>
                  <a:srgbClr val="000000"/>
                </a:solidFill>
              </a:rPr>
              <a:t> se </a:t>
            </a:r>
            <a:r>
              <a:rPr lang="en-US" sz="1000" i="1" dirty="0" err="1" smtClean="0">
                <a:solidFill>
                  <a:srgbClr val="000000"/>
                </a:solidFill>
              </a:rPr>
              <a:t>educa</a:t>
            </a:r>
            <a:r>
              <a:rPr lang="en-US" sz="1000" i="1" dirty="0" smtClean="0">
                <a:solidFill>
                  <a:srgbClr val="000000"/>
                </a:solidFill>
              </a:rPr>
              <a:t> a </a:t>
            </a:r>
            <a:r>
              <a:rPr lang="en-US" sz="1000" i="1" dirty="0" err="1" smtClean="0">
                <a:solidFill>
                  <a:srgbClr val="000000"/>
                </a:solidFill>
              </a:rPr>
              <a:t>una</a:t>
            </a:r>
            <a:r>
              <a:rPr lang="en-US" sz="1000" i="1" dirty="0" smtClean="0">
                <a:solidFill>
                  <a:srgbClr val="000000"/>
                </a:solidFill>
              </a:rPr>
              <a:t> </a:t>
            </a:r>
            <a:r>
              <a:rPr lang="en-US" sz="1000" i="1" dirty="0" err="1" smtClean="0">
                <a:solidFill>
                  <a:srgbClr val="000000"/>
                </a:solidFill>
              </a:rPr>
              <a:t>niña</a:t>
            </a:r>
            <a:r>
              <a:rPr lang="en-US" sz="1000" i="1" dirty="0" smtClean="0">
                <a:solidFill>
                  <a:srgbClr val="000000"/>
                </a:solidFill>
              </a:rPr>
              <a:t>, se </a:t>
            </a:r>
            <a:r>
              <a:rPr lang="en-US" sz="1000" i="1" dirty="0" err="1" smtClean="0">
                <a:solidFill>
                  <a:srgbClr val="000000"/>
                </a:solidFill>
              </a:rPr>
              <a:t>educa</a:t>
            </a:r>
            <a:r>
              <a:rPr lang="en-US" sz="1000" i="1" dirty="0" smtClean="0">
                <a:solidFill>
                  <a:srgbClr val="000000"/>
                </a:solidFill>
              </a:rPr>
              <a:t> a </a:t>
            </a:r>
            <a:r>
              <a:rPr lang="en-US" sz="1000" i="1" dirty="0" err="1" smtClean="0">
                <a:solidFill>
                  <a:srgbClr val="000000"/>
                </a:solidFill>
              </a:rPr>
              <a:t>una</a:t>
            </a:r>
            <a:r>
              <a:rPr lang="en-US" sz="1000" i="1" dirty="0" smtClean="0">
                <a:solidFill>
                  <a:srgbClr val="000000"/>
                </a:solidFill>
              </a:rPr>
              <a:t> </a:t>
            </a:r>
            <a:r>
              <a:rPr lang="en-US" sz="1000" i="1" dirty="0" err="1" smtClean="0">
                <a:solidFill>
                  <a:srgbClr val="000000"/>
                </a:solidFill>
              </a:rPr>
              <a:t>nación</a:t>
            </a:r>
            <a:r>
              <a:rPr lang="en-US" sz="1000" i="1" dirty="0" smtClean="0">
                <a:solidFill>
                  <a:srgbClr val="000000"/>
                </a:solidFill>
              </a:rPr>
              <a:t>. 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Todos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paramountcies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tradicionales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aceptaron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que</a:t>
            </a:r>
            <a:r>
              <a:rPr lang="en-US" sz="1000" dirty="0" smtClean="0">
                <a:solidFill>
                  <a:srgbClr val="000000"/>
                </a:solidFill>
              </a:rPr>
              <a:t> el </a:t>
            </a:r>
            <a:r>
              <a:rPr lang="en-US" sz="1000" dirty="0" err="1" smtClean="0">
                <a:solidFill>
                  <a:srgbClr val="000000"/>
                </a:solidFill>
              </a:rPr>
              <a:t>desarrollo</a:t>
            </a:r>
            <a:r>
              <a:rPr lang="en-US" sz="1000" dirty="0" smtClean="0">
                <a:solidFill>
                  <a:srgbClr val="000000"/>
                </a:solidFill>
              </a:rPr>
              <a:t> de </a:t>
            </a:r>
            <a:r>
              <a:rPr lang="en-US" sz="1000" dirty="0" err="1" smtClean="0">
                <a:solidFill>
                  <a:srgbClr val="000000"/>
                </a:solidFill>
              </a:rPr>
              <a:t>sus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comunidades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podrían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quedar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atrás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si</a:t>
            </a:r>
            <a:r>
              <a:rPr lang="en-US" sz="1000" dirty="0" smtClean="0">
                <a:solidFill>
                  <a:srgbClr val="000000"/>
                </a:solidFill>
              </a:rPr>
              <a:t> a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niñas</a:t>
            </a:r>
            <a:r>
              <a:rPr lang="en-US" sz="1000" dirty="0" smtClean="0">
                <a:solidFill>
                  <a:srgbClr val="000000"/>
                </a:solidFill>
              </a:rPr>
              <a:t> no se </a:t>
            </a:r>
            <a:r>
              <a:rPr lang="en-US" sz="1000" dirty="0" err="1" smtClean="0">
                <a:solidFill>
                  <a:srgbClr val="000000"/>
                </a:solidFill>
              </a:rPr>
              <a:t>las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enviaba</a:t>
            </a:r>
            <a:r>
              <a:rPr lang="en-US" sz="1000" dirty="0" smtClean="0">
                <a:solidFill>
                  <a:srgbClr val="000000"/>
                </a:solidFill>
              </a:rPr>
              <a:t> a la </a:t>
            </a:r>
            <a:r>
              <a:rPr lang="en-US" sz="1000" dirty="0" err="1" smtClean="0">
                <a:solidFill>
                  <a:srgbClr val="000000"/>
                </a:solidFill>
              </a:rPr>
              <a:t>escuela</a:t>
            </a:r>
            <a:r>
              <a:rPr lang="en-US" sz="1000" dirty="0" smtClean="0">
                <a:solidFill>
                  <a:srgbClr val="000000"/>
                </a:solidFill>
              </a:rPr>
              <a:t> y </a:t>
            </a:r>
            <a:r>
              <a:rPr lang="en-US" sz="1000" dirty="0" err="1" smtClean="0">
                <a:solidFill>
                  <a:srgbClr val="000000"/>
                </a:solidFill>
              </a:rPr>
              <a:t>recibían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apoyo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para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completar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su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</a:rPr>
              <a:t>educación</a:t>
            </a:r>
            <a:r>
              <a:rPr lang="en-US" sz="1000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2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B211218-8AD7-47D7-811E-CC99388AD0E2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24934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C52D7715-81B0-45AD-91B2-B8D3B550B54D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44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1000" b="0" i="0" noProof="0" dirty="0" smtClean="0">
                <a:solidFill>
                  <a:srgbClr val="000000"/>
                </a:solidFill>
                <a:latin typeface="Arial" pitchFamily="34" charset="0"/>
              </a:rPr>
              <a:t>DIAPOSITIVA ESCONDIDA</a:t>
            </a:r>
          </a:p>
          <a:p>
            <a:endParaRPr lang="en-US" sz="10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sz="1000" dirty="0" err="1" smtClean="0">
                <a:solidFill>
                  <a:srgbClr val="000000"/>
                </a:solidFill>
                <a:latin typeface="+mn-lt"/>
              </a:rPr>
              <a:t>Ejercicio</a:t>
            </a:r>
            <a:r>
              <a:rPr lang="en-US" sz="10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latin typeface="+mn-lt"/>
              </a:rPr>
              <a:t>opcional</a:t>
            </a:r>
            <a:endParaRPr lang="en-US" sz="1000" dirty="0" smtClean="0">
              <a:solidFill>
                <a:srgbClr val="000000"/>
              </a:solidFill>
              <a:latin typeface="+mn-lt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EBDH ayuda a responder a las cuatro preguntas clave: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800" u="sng" smtClean="0">
                <a:solidFill>
                  <a:srgbClr val="FF0000"/>
                </a:solidFill>
              </a:rPr>
              <a:t> ¿Quién</a:t>
            </a:r>
            <a:r>
              <a:rPr lang="en-US" sz="800" smtClean="0">
                <a:solidFill>
                  <a:srgbClr val="000000"/>
                </a:solidFill>
              </a:rPr>
              <a:t> se ha quedado atrás y por qué?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Los estándares de derechos humanos son un mínimo en la práctica y una medida del éxito (como la Declaración Universal), que son necesarios para ampliar las libertades y las oportunidades inherentes al desarrollo humano.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El "por qué" se vincula con el análisis causal y nos ayudará a visualizar cómo los principios de derechos humanos pueden ayudar a identificar los patrones persistentes de discriminación, la exclusión, la impunidad y la impotencia. </a:t>
            </a:r>
            <a:br>
              <a:rPr lang="en-US" sz="800" smtClean="0">
                <a:solidFill>
                  <a:srgbClr val="000000"/>
                </a:solidFill>
              </a:rPr>
            </a:br>
            <a:r>
              <a:rPr lang="en-US" sz="800" smtClean="0">
                <a:solidFill>
                  <a:srgbClr val="000000"/>
                </a:solidFill>
              </a:rPr>
              <a:t>Análisis de causalidad debe conducir a la identificación de las causas inmediatas, subyacentes y profundas.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800" smtClean="0">
                <a:solidFill>
                  <a:srgbClr val="000000"/>
                </a:solidFill>
              </a:rPr>
              <a:t> </a:t>
            </a:r>
            <a:r>
              <a:rPr lang="en-US" sz="800" u="sng" smtClean="0">
                <a:solidFill>
                  <a:srgbClr val="FF0000"/>
                </a:solidFill>
              </a:rPr>
              <a:t>¿A qué tienen ellos</a:t>
            </a:r>
            <a:r>
              <a:rPr lang="en-US" sz="800" smtClean="0">
                <a:solidFill>
                  <a:srgbClr val="000000"/>
                </a:solidFill>
              </a:rPr>
              <a:t> derecho?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u="sng" smtClean="0">
                <a:solidFill>
                  <a:srgbClr val="000000"/>
                </a:solidFill>
              </a:rPr>
              <a:t>La cuestión de los derechos es esencial para visualizar y entender que las normas de recursos humanos consagrados en los tratados no son sólo palabras en papel-, sino</a:t>
            </a:r>
            <a:r>
              <a:rPr lang="en-US" sz="800" smtClean="0">
                <a:solidFill>
                  <a:srgbClr val="000000"/>
                </a:solidFill>
              </a:rPr>
              <a:t> normas aplicables.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800" u="sng" smtClean="0">
                <a:solidFill>
                  <a:srgbClr val="0000FF"/>
                </a:solidFill>
              </a:rPr>
              <a:t>¿Quién</a:t>
            </a:r>
            <a:r>
              <a:rPr lang="en-US" sz="800" smtClean="0">
                <a:solidFill>
                  <a:srgbClr val="000000"/>
                </a:solidFill>
              </a:rPr>
              <a:t> tiene </a:t>
            </a:r>
            <a:r>
              <a:rPr lang="en-US" sz="800" u="sng" smtClean="0">
                <a:solidFill>
                  <a:srgbClr val="0000FF"/>
                </a:solidFill>
              </a:rPr>
              <a:t>que</a:t>
            </a:r>
            <a:r>
              <a:rPr lang="en-US" sz="800" smtClean="0">
                <a:solidFill>
                  <a:srgbClr val="000000"/>
                </a:solidFill>
              </a:rPr>
              <a:t> hacer algo al respecto?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Es importante identificar, en concreto, quiénes son los titulares de deberes y portadores de deberes, que tienen la obligación de actuar.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¡Cuidado!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Es fácil dar a entender que la acción debe ser tomada sólo por los responsables.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Los presentadores deben hacer hincapié en que el "quién" en "quién tiene que hacer algo al respecto" incluye </a:t>
            </a:r>
            <a:r>
              <a:rPr lang="en-US" sz="800" u="sng" smtClean="0">
                <a:solidFill>
                  <a:srgbClr val="000000"/>
                </a:solidFill>
                <a:ea typeface="Gulim" pitchFamily="34" charset="-127"/>
              </a:rPr>
              <a:t>tanto a los portadores de deberes como a los de derechos.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u="sng" smtClean="0">
              <a:solidFill>
                <a:srgbClr val="000000"/>
              </a:solidFill>
              <a:ea typeface="Gulim" pitchFamily="34" charset="-127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  <a:sym typeface="Wingdings" pitchFamily="2" charset="2"/>
              </a:rPr>
              <a:t> </a:t>
            </a:r>
            <a:r>
              <a:rPr lang="en-US" sz="800" u="sng" smtClean="0">
                <a:solidFill>
                  <a:srgbClr val="0000FF"/>
                </a:solidFill>
                <a:ea typeface="Gulim" pitchFamily="34" charset="-127"/>
              </a:rPr>
              <a:t>¿Qué es lo que </a:t>
            </a: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necesitan para actuar?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El "ellos" en la última pregunta se refiere tanto a los titulares de derechos y portadores de obligaciones y ayuda a identificar las deficiencias críticas de capacidad que impiden la acción.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A los niveles de base y de raíz, estas deficiencias de capacidad casi siempre implican deficiencias en marcos legales, institucionales, políticos y financieros (presupuesto). La acción en el entorno político y económico puede ser esencial para potenciar los titulares de derechos y desarrollar las capacidades de los portadores de deberes.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Es necesario utilizar un análisis de causalidad basado en los derechos para fortalecer el análisis  en curso o previsto por países, y para atraer cierta influencia a la preparación o revisión de los planes nacionales de desarrollo, incluidos los DERLP.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Una fuente clave de información que hay que utilizar durante el análisis son los informes de los mecanismos internacionales, regionales y nacionales de derechos.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  <a:ea typeface="Gulim" pitchFamily="34" charset="-127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Recuerde que un mensaje clave en un EBDH es que el proceso es tan importante como el resultado del desarrollo. Recordar a los participantes y agregar lo siguiente: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000000"/>
                </a:solidFill>
                <a:ea typeface="Gulim" pitchFamily="34" charset="-127"/>
              </a:rPr>
              <a:t>¿Cómo debe llevarse a cabo el proceso? o ¿Qué tipo de proceso es necesario?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00"/>
                </a:solidFill>
              </a:rPr>
              <a:t>DIAPOSITIVA ESCONDIDA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</a:rPr>
              <a:t>Rediseñar</a:t>
            </a:r>
            <a:r>
              <a:rPr lang="en-US" dirty="0" smtClean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Añadir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ejemplos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dirty="0" err="1" smtClean="0">
                <a:solidFill>
                  <a:srgbClr val="000000"/>
                </a:solidFill>
              </a:rPr>
              <a:t>por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ejemplo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Bahrein</a:t>
            </a:r>
            <a:r>
              <a:rPr lang="en-US" dirty="0" smtClean="0">
                <a:solidFill>
                  <a:srgbClr val="000000"/>
                </a:solidFill>
              </a:rPr>
              <a:t>, Ecuador, Uruguay, </a:t>
            </a:r>
            <a:r>
              <a:rPr lang="en-US" dirty="0" err="1" smtClean="0">
                <a:solidFill>
                  <a:srgbClr val="000000"/>
                </a:solidFill>
              </a:rPr>
              <a:t>República</a:t>
            </a:r>
            <a:r>
              <a:rPr lang="en-US" dirty="0" smtClean="0">
                <a:solidFill>
                  <a:srgbClr val="000000"/>
                </a:solidFill>
              </a:rPr>
              <a:t> de Moldova, </a:t>
            </a:r>
            <a:r>
              <a:rPr lang="en-US" dirty="0" err="1" smtClean="0">
                <a:solidFill>
                  <a:srgbClr val="000000"/>
                </a:solidFill>
              </a:rPr>
              <a:t>etc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, en Uruguay,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tras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misión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del Relator Especial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Tortura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, el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Gobierno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elaboró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​​un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conjunto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reforma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penitenciaria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, con el fin de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ayudar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Gobierno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abordar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recomendaciones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formuladas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dirty="0" smtClean="0">
                <a:solidFill>
                  <a:srgbClr val="000000"/>
                </a:solidFill>
                <a:ea typeface="ＭＳ Ｐゴシック" pitchFamily="34" charset="-128"/>
              </a:rPr>
              <a:t> el Relator Especial. </a:t>
            </a:r>
          </a:p>
        </p:txBody>
      </p:sp>
      <p:sp>
        <p:nvSpPr>
          <p:cNvPr id="4915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94F9DE5A-7681-4816-A937-0C4762C94D06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5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600" b="1" dirty="0" err="1" smtClean="0">
                <a:solidFill>
                  <a:srgbClr val="000000"/>
                </a:solidFill>
              </a:rPr>
              <a:t>Consecuencias</a:t>
            </a:r>
            <a:r>
              <a:rPr lang="en-US" sz="600" b="1" dirty="0" smtClean="0">
                <a:solidFill>
                  <a:srgbClr val="000000"/>
                </a:solidFill>
              </a:rPr>
              <a:t> y valor </a:t>
            </a:r>
            <a:r>
              <a:rPr lang="en-US" sz="600" b="1" dirty="0" err="1" smtClean="0">
                <a:solidFill>
                  <a:srgbClr val="000000"/>
                </a:solidFill>
              </a:rPr>
              <a:t>añadido</a:t>
            </a:r>
            <a:r>
              <a:rPr lang="en-US" sz="600" b="1" dirty="0" smtClean="0">
                <a:solidFill>
                  <a:srgbClr val="000000"/>
                </a:solidFill>
              </a:rPr>
              <a:t> de EBDH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En el </a:t>
            </a:r>
            <a:r>
              <a:rPr lang="en-US" sz="600" dirty="0" err="1" smtClean="0">
                <a:solidFill>
                  <a:srgbClr val="000000"/>
                </a:solidFill>
              </a:rPr>
              <a:t>paso</a:t>
            </a:r>
            <a:r>
              <a:rPr lang="en-US" sz="600" dirty="0" smtClean="0">
                <a:solidFill>
                  <a:srgbClr val="000000"/>
                </a:solidFill>
              </a:rPr>
              <a:t> de la </a:t>
            </a:r>
            <a:r>
              <a:rPr lang="en-US" sz="600" dirty="0" err="1" smtClean="0">
                <a:solidFill>
                  <a:srgbClr val="000000"/>
                </a:solidFill>
              </a:rPr>
              <a:t>teoría</a:t>
            </a:r>
            <a:r>
              <a:rPr lang="en-US" sz="600" dirty="0" smtClean="0">
                <a:solidFill>
                  <a:srgbClr val="000000"/>
                </a:solidFill>
              </a:rPr>
              <a:t> a la </a:t>
            </a:r>
            <a:r>
              <a:rPr lang="en-US" sz="600" dirty="0" err="1" smtClean="0">
                <a:solidFill>
                  <a:srgbClr val="000000"/>
                </a:solidFill>
              </a:rPr>
              <a:t>práctica</a:t>
            </a:r>
            <a:r>
              <a:rPr lang="en-US" sz="600" dirty="0" smtClean="0">
                <a:solidFill>
                  <a:srgbClr val="000000"/>
                </a:solidFill>
              </a:rPr>
              <a:t>, ha </a:t>
            </a:r>
            <a:r>
              <a:rPr lang="en-US" sz="600" dirty="0" err="1" smtClean="0">
                <a:solidFill>
                  <a:srgbClr val="000000"/>
                </a:solidFill>
              </a:rPr>
              <a:t>habido</a:t>
            </a:r>
            <a:r>
              <a:rPr lang="en-US" sz="600" dirty="0" smtClean="0">
                <a:solidFill>
                  <a:srgbClr val="000000"/>
                </a:solidFill>
              </a:rPr>
              <a:t> un debate considerable en </a:t>
            </a:r>
            <a:r>
              <a:rPr lang="en-US" sz="600" dirty="0" err="1" smtClean="0">
                <a:solidFill>
                  <a:srgbClr val="000000"/>
                </a:solidFill>
              </a:rPr>
              <a:t>cuanto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su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significado</a:t>
            </a:r>
            <a:r>
              <a:rPr lang="en-US" sz="600" dirty="0" smtClean="0">
                <a:solidFill>
                  <a:srgbClr val="000000"/>
                </a:solidFill>
              </a:rPr>
              <a:t>, el valor </a:t>
            </a:r>
            <a:r>
              <a:rPr lang="en-US" sz="600" dirty="0" err="1" smtClean="0">
                <a:solidFill>
                  <a:srgbClr val="000000"/>
                </a:solidFill>
              </a:rPr>
              <a:t>añadido</a:t>
            </a:r>
            <a:r>
              <a:rPr lang="en-US" sz="600" dirty="0" smtClean="0">
                <a:solidFill>
                  <a:srgbClr val="000000"/>
                </a:solidFill>
              </a:rPr>
              <a:t> al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y en particular </a:t>
            </a:r>
            <a:r>
              <a:rPr lang="en-US" sz="600" dirty="0" err="1" smtClean="0">
                <a:solidFill>
                  <a:srgbClr val="000000"/>
                </a:solidFill>
              </a:rPr>
              <a:t>sobre</a:t>
            </a:r>
            <a:r>
              <a:rPr lang="en-US" sz="600" dirty="0" smtClean="0">
                <a:solidFill>
                  <a:srgbClr val="000000"/>
                </a:solidFill>
              </a:rPr>
              <a:t> la forma de </a:t>
            </a:r>
            <a:r>
              <a:rPr lang="en-US" sz="600" dirty="0" err="1" smtClean="0">
                <a:solidFill>
                  <a:srgbClr val="000000"/>
                </a:solidFill>
              </a:rPr>
              <a:t>aplicar</a:t>
            </a:r>
            <a:r>
              <a:rPr lang="en-US" sz="600" dirty="0" smtClean="0">
                <a:solidFill>
                  <a:srgbClr val="000000"/>
                </a:solidFill>
              </a:rPr>
              <a:t> un EBDH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programas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pueda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tener</a:t>
            </a:r>
            <a:r>
              <a:rPr lang="en-US" sz="600" dirty="0" smtClean="0">
                <a:solidFill>
                  <a:srgbClr val="000000"/>
                </a:solidFill>
              </a:rPr>
              <a:t> un mayor </a:t>
            </a:r>
            <a:r>
              <a:rPr lang="en-US" sz="600" dirty="0" err="1" smtClean="0">
                <a:solidFill>
                  <a:srgbClr val="000000"/>
                </a:solidFill>
              </a:rPr>
              <a:t>impacto</a:t>
            </a:r>
            <a:r>
              <a:rPr lang="en-US" sz="600" dirty="0" smtClean="0">
                <a:solidFill>
                  <a:srgbClr val="000000"/>
                </a:solidFill>
              </a:rPr>
              <a:t>. Hay </a:t>
            </a:r>
            <a:r>
              <a:rPr lang="en-US" sz="600" dirty="0" err="1" smtClean="0">
                <a:solidFill>
                  <a:srgbClr val="000000"/>
                </a:solidFill>
              </a:rPr>
              <a:t>tres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razones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principales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un EBDH: (A) </a:t>
            </a:r>
            <a:r>
              <a:rPr lang="en-US" sz="600" dirty="0" err="1" smtClean="0">
                <a:solidFill>
                  <a:srgbClr val="000000"/>
                </a:solidFill>
              </a:rPr>
              <a:t>intrínseca</a:t>
            </a:r>
            <a:r>
              <a:rPr lang="en-US" sz="600" dirty="0" smtClean="0">
                <a:solidFill>
                  <a:srgbClr val="000000"/>
                </a:solidFill>
              </a:rPr>
              <a:t>, (b) instrumental, (c) e </a:t>
            </a:r>
            <a:r>
              <a:rPr lang="en-US" sz="600" dirty="0" err="1" smtClean="0">
                <a:solidFill>
                  <a:srgbClr val="000000"/>
                </a:solidFill>
              </a:rPr>
              <a:t>institucionales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i="1" u="sng" dirty="0" smtClean="0">
                <a:solidFill>
                  <a:srgbClr val="000000"/>
                </a:solidFill>
              </a:rPr>
              <a:t>(A) </a:t>
            </a:r>
            <a:r>
              <a:rPr lang="en-US" sz="600" i="1" u="sng" dirty="0" err="1" smtClean="0">
                <a:solidFill>
                  <a:srgbClr val="000000"/>
                </a:solidFill>
              </a:rPr>
              <a:t>justificación</a:t>
            </a:r>
            <a:r>
              <a:rPr lang="en-US" sz="600" i="1" u="sng" dirty="0" smtClean="0">
                <a:solidFill>
                  <a:srgbClr val="000000"/>
                </a:solidFill>
              </a:rPr>
              <a:t> </a:t>
            </a:r>
            <a:r>
              <a:rPr lang="en-US" sz="600" i="1" u="sng" dirty="0" err="1" smtClean="0">
                <a:solidFill>
                  <a:srgbClr val="000000"/>
                </a:solidFill>
              </a:rPr>
              <a:t>intrínseca</a:t>
            </a:r>
            <a:endParaRPr lang="en-US" sz="600" i="1" u="sng" dirty="0" smtClean="0">
              <a:solidFill>
                <a:srgbClr val="000000"/>
              </a:solidFill>
            </a:endParaRPr>
          </a:p>
          <a:p>
            <a:r>
              <a:rPr lang="en-US" sz="600" dirty="0" err="1" smtClean="0">
                <a:solidFill>
                  <a:srgbClr val="000000"/>
                </a:solidFill>
              </a:rPr>
              <a:t>Reconocimiento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un EBDH </a:t>
            </a:r>
            <a:r>
              <a:rPr lang="en-US" sz="600" dirty="0" err="1" smtClean="0">
                <a:solidFill>
                  <a:srgbClr val="000000"/>
                </a:solidFill>
              </a:rPr>
              <a:t>es</a:t>
            </a:r>
            <a:r>
              <a:rPr lang="en-US" sz="600" dirty="0" smtClean="0">
                <a:solidFill>
                  <a:srgbClr val="000000"/>
                </a:solidFill>
              </a:rPr>
              <a:t> lo </a:t>
            </a:r>
            <a:r>
              <a:rPr lang="en-US" sz="600" dirty="0" err="1" smtClean="0">
                <a:solidFill>
                  <a:srgbClr val="000000"/>
                </a:solidFill>
              </a:rPr>
              <a:t>correcto</a:t>
            </a:r>
            <a:r>
              <a:rPr lang="en-US" sz="600" dirty="0" smtClean="0">
                <a:solidFill>
                  <a:srgbClr val="000000"/>
                </a:solidFill>
              </a:rPr>
              <a:t>, moral y </a:t>
            </a:r>
            <a:r>
              <a:rPr lang="en-US" sz="600" dirty="0" err="1" smtClean="0">
                <a:solidFill>
                  <a:srgbClr val="000000"/>
                </a:solidFill>
              </a:rPr>
              <a:t>legalmente</a:t>
            </a:r>
            <a:endParaRPr lang="en-US" sz="600" dirty="0" smtClean="0">
              <a:solidFill>
                <a:srgbClr val="000000"/>
              </a:solidFill>
            </a:endParaRPr>
          </a:p>
          <a:p>
            <a:r>
              <a:rPr lang="en-US" sz="600" dirty="0" smtClean="0">
                <a:solidFill>
                  <a:srgbClr val="000000"/>
                </a:solidFill>
              </a:rPr>
              <a:t>El EBDH se </a:t>
            </a:r>
            <a:r>
              <a:rPr lang="en-US" sz="600" dirty="0" err="1" smtClean="0">
                <a:solidFill>
                  <a:srgbClr val="000000"/>
                </a:solidFill>
              </a:rPr>
              <a:t>basa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valores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universales</a:t>
            </a:r>
            <a:r>
              <a:rPr lang="en-US" sz="600" dirty="0" smtClean="0">
                <a:solidFill>
                  <a:srgbClr val="000000"/>
                </a:solidFill>
              </a:rPr>
              <a:t> (</a:t>
            </a:r>
            <a:r>
              <a:rPr lang="en-US" sz="600" dirty="0" err="1" smtClean="0">
                <a:solidFill>
                  <a:srgbClr val="000000"/>
                </a:solidFill>
              </a:rPr>
              <a:t>libertad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igualdad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solidaridad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etc</a:t>
            </a:r>
            <a:r>
              <a:rPr lang="en-US" sz="600" dirty="0" smtClean="0">
                <a:solidFill>
                  <a:srgbClr val="000000"/>
                </a:solidFill>
              </a:rPr>
              <a:t>) se </a:t>
            </a:r>
            <a:r>
              <a:rPr lang="en-US" sz="600" dirty="0" err="1" smtClean="0">
                <a:solidFill>
                  <a:srgbClr val="000000"/>
                </a:solidFill>
              </a:rPr>
              <a:t>refleja</a:t>
            </a:r>
            <a:r>
              <a:rPr lang="en-US" sz="600" dirty="0" smtClean="0">
                <a:solidFill>
                  <a:srgbClr val="000000"/>
                </a:solidFill>
              </a:rPr>
              <a:t> en los </a:t>
            </a:r>
            <a:r>
              <a:rPr lang="en-US" sz="600" dirty="0" err="1" smtClean="0">
                <a:solidFill>
                  <a:srgbClr val="000000"/>
                </a:solidFill>
              </a:rPr>
              <a:t>estándares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principios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proporcionan</a:t>
            </a:r>
            <a:r>
              <a:rPr lang="en-US" sz="600" dirty="0" smtClean="0">
                <a:solidFill>
                  <a:srgbClr val="000000"/>
                </a:solidFill>
              </a:rPr>
              <a:t> un </a:t>
            </a:r>
            <a:r>
              <a:rPr lang="en-US" sz="600" dirty="0" err="1" smtClean="0">
                <a:solidFill>
                  <a:srgbClr val="000000"/>
                </a:solidFill>
              </a:rPr>
              <a:t>estándar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común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logros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todos</a:t>
            </a:r>
            <a:r>
              <a:rPr lang="en-US" sz="600" dirty="0" smtClean="0">
                <a:solidFill>
                  <a:srgbClr val="000000"/>
                </a:solidFill>
              </a:rPr>
              <a:t> los hombres, </a:t>
            </a:r>
            <a:r>
              <a:rPr lang="en-US" sz="600" dirty="0" err="1" smtClean="0">
                <a:solidFill>
                  <a:srgbClr val="000000"/>
                </a:solidFill>
              </a:rPr>
              <a:t>mujeres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niños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todas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naciones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El EBDH </a:t>
            </a:r>
            <a:r>
              <a:rPr lang="en-US" sz="600" dirty="0" err="1" smtClean="0">
                <a:solidFill>
                  <a:srgbClr val="000000"/>
                </a:solidFill>
              </a:rPr>
              <a:t>mueve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acciones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desde</a:t>
            </a:r>
            <a:r>
              <a:rPr lang="en-US" sz="600" dirty="0" smtClean="0">
                <a:solidFill>
                  <a:srgbClr val="000000"/>
                </a:solidFill>
              </a:rPr>
              <a:t> el </a:t>
            </a:r>
            <a:r>
              <a:rPr lang="en-US" sz="600" dirty="0" err="1" smtClean="0">
                <a:solidFill>
                  <a:srgbClr val="000000"/>
                </a:solidFill>
              </a:rPr>
              <a:t>ámbito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opcional</a:t>
            </a:r>
            <a:r>
              <a:rPr lang="en-US" sz="600" dirty="0" smtClean="0">
                <a:solidFill>
                  <a:srgbClr val="000000"/>
                </a:solidFill>
              </a:rPr>
              <a:t> de la </a:t>
            </a:r>
            <a:r>
              <a:rPr lang="en-US" sz="600" dirty="0" err="1" smtClean="0">
                <a:solidFill>
                  <a:srgbClr val="000000"/>
                </a:solidFill>
              </a:rPr>
              <a:t>benevolencia</a:t>
            </a:r>
            <a:r>
              <a:rPr lang="en-US" sz="600" dirty="0" smtClean="0">
                <a:solidFill>
                  <a:srgbClr val="000000"/>
                </a:solidFill>
              </a:rPr>
              <a:t> (o la </a:t>
            </a:r>
            <a:r>
              <a:rPr lang="en-US" sz="600" dirty="0" err="1" smtClean="0">
                <a:solidFill>
                  <a:srgbClr val="000000"/>
                </a:solidFill>
              </a:rPr>
              <a:t>caridad</a:t>
            </a:r>
            <a:r>
              <a:rPr lang="en-US" sz="600" dirty="0" smtClean="0">
                <a:solidFill>
                  <a:srgbClr val="000000"/>
                </a:solidFill>
              </a:rPr>
              <a:t>) </a:t>
            </a:r>
            <a:r>
              <a:rPr lang="en-US" sz="600" dirty="0" err="1" smtClean="0">
                <a:solidFill>
                  <a:srgbClr val="000000"/>
                </a:solidFill>
              </a:rPr>
              <a:t>hacia</a:t>
            </a:r>
            <a:r>
              <a:rPr lang="en-US" sz="600" dirty="0" smtClean="0">
                <a:solidFill>
                  <a:srgbClr val="000000"/>
                </a:solidFill>
              </a:rPr>
              <a:t> el </a:t>
            </a:r>
            <a:r>
              <a:rPr lang="en-US" sz="600" dirty="0" err="1" smtClean="0">
                <a:solidFill>
                  <a:srgbClr val="000000"/>
                </a:solidFill>
              </a:rPr>
              <a:t>ámbito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obligatorio</a:t>
            </a:r>
            <a:r>
              <a:rPr lang="en-US" sz="600" dirty="0" smtClean="0">
                <a:solidFill>
                  <a:srgbClr val="000000"/>
                </a:solidFill>
              </a:rPr>
              <a:t> de la ley.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El EBDH </a:t>
            </a:r>
            <a:r>
              <a:rPr lang="en-US" sz="600" dirty="0" err="1" smtClean="0">
                <a:solidFill>
                  <a:srgbClr val="000000"/>
                </a:solidFill>
              </a:rPr>
              <a:t>establece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obligaciones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demandas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correspondientes</a:t>
            </a:r>
            <a:r>
              <a:rPr lang="en-US" sz="600" dirty="0" smtClean="0">
                <a:solidFill>
                  <a:srgbClr val="000000"/>
                </a:solidFill>
              </a:rPr>
              <a:t>, y </a:t>
            </a:r>
            <a:r>
              <a:rPr lang="en-US" sz="600" dirty="0" err="1" smtClean="0">
                <a:solidFill>
                  <a:srgbClr val="000000"/>
                </a:solidFill>
              </a:rPr>
              <a:t>subraya</a:t>
            </a:r>
            <a:r>
              <a:rPr lang="en-US" sz="600" dirty="0" smtClean="0">
                <a:solidFill>
                  <a:srgbClr val="000000"/>
                </a:solidFill>
              </a:rPr>
              <a:t> la </a:t>
            </a:r>
            <a:r>
              <a:rPr lang="en-US" sz="600" dirty="0" err="1" smtClean="0">
                <a:solidFill>
                  <a:srgbClr val="000000"/>
                </a:solidFill>
              </a:rPr>
              <a:t>importancia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establecer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mecanismos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rendición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cuentas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todos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niveles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portadores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deberes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cumplir</a:t>
            </a:r>
            <a:r>
              <a:rPr lang="en-US" sz="600" dirty="0" smtClean="0">
                <a:solidFill>
                  <a:srgbClr val="000000"/>
                </a:solidFill>
              </a:rPr>
              <a:t> con </a:t>
            </a:r>
            <a:r>
              <a:rPr lang="en-US" sz="600" dirty="0" err="1" smtClean="0">
                <a:solidFill>
                  <a:srgbClr val="000000"/>
                </a:solidFill>
              </a:rPr>
              <a:t>sus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obligaciones</a:t>
            </a:r>
            <a:r>
              <a:rPr lang="en-US" sz="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El EBDH cambia el </a:t>
            </a:r>
            <a:r>
              <a:rPr lang="en-US" sz="600" dirty="0" err="1" smtClean="0">
                <a:solidFill>
                  <a:srgbClr val="000000"/>
                </a:solidFill>
              </a:rPr>
              <a:t>concepto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considerar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personas </a:t>
            </a:r>
            <a:r>
              <a:rPr lang="en-US" sz="600" dirty="0" err="1" smtClean="0">
                <a:solidFill>
                  <a:srgbClr val="000000"/>
                </a:solidFill>
              </a:rPr>
              <a:t>como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beneficiarias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pasivas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políticas</a:t>
            </a:r>
            <a:r>
              <a:rPr lang="en-US" sz="600" dirty="0" smtClean="0">
                <a:solidFill>
                  <a:srgbClr val="000000"/>
                </a:solidFill>
              </a:rPr>
              <a:t> de Estado a los </a:t>
            </a:r>
            <a:r>
              <a:rPr lang="en-US" sz="600" dirty="0" err="1" smtClean="0">
                <a:solidFill>
                  <a:srgbClr val="000000"/>
                </a:solidFill>
              </a:rPr>
              <a:t>participantes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activos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su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propio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además</a:t>
            </a:r>
            <a:r>
              <a:rPr lang="en-US" sz="600" dirty="0" smtClean="0">
                <a:solidFill>
                  <a:srgbClr val="000000"/>
                </a:solidFill>
              </a:rPr>
              <a:t> les </a:t>
            </a:r>
            <a:r>
              <a:rPr lang="en-US" sz="600" dirty="0" err="1" smtClean="0">
                <a:solidFill>
                  <a:srgbClr val="000000"/>
                </a:solidFill>
              </a:rPr>
              <a:t>reconoce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como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titulares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ocasionen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éstos</a:t>
            </a:r>
            <a:r>
              <a:rPr lang="en-US" sz="600" dirty="0" smtClean="0">
                <a:solidFill>
                  <a:srgbClr val="000000"/>
                </a:solidFill>
              </a:rPr>
              <a:t> en el </a:t>
            </a:r>
            <a:r>
              <a:rPr lang="en-US" sz="600" dirty="0" err="1" smtClean="0">
                <a:solidFill>
                  <a:srgbClr val="000000"/>
                </a:solidFill>
              </a:rPr>
              <a:t>centro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proceso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i="1" u="sng" dirty="0" smtClean="0">
                <a:solidFill>
                  <a:srgbClr val="000000"/>
                </a:solidFill>
              </a:rPr>
              <a:t>(B) </a:t>
            </a:r>
            <a:r>
              <a:rPr lang="en-US" sz="600" i="1" u="sng" dirty="0" err="1" smtClean="0">
                <a:solidFill>
                  <a:srgbClr val="000000"/>
                </a:solidFill>
              </a:rPr>
              <a:t>razón</a:t>
            </a:r>
            <a:r>
              <a:rPr lang="en-US" sz="600" i="1" u="sng" dirty="0" smtClean="0">
                <a:solidFill>
                  <a:srgbClr val="000000"/>
                </a:solidFill>
              </a:rPr>
              <a:t> instrumental</a:t>
            </a:r>
          </a:p>
          <a:p>
            <a:r>
              <a:rPr lang="en-US" sz="600" dirty="0" err="1" smtClean="0">
                <a:solidFill>
                  <a:srgbClr val="000000"/>
                </a:solidFill>
              </a:rPr>
              <a:t>Reconociendo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un EBDH conduce a </a:t>
            </a:r>
            <a:r>
              <a:rPr lang="en-US" sz="600" dirty="0" err="1" smtClean="0">
                <a:solidFill>
                  <a:srgbClr val="000000"/>
                </a:solidFill>
              </a:rPr>
              <a:t>mejor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más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sostenibles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resultados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</a:t>
            </a:r>
            <a:r>
              <a:rPr lang="en-US" sz="600" dirty="0" smtClean="0">
                <a:solidFill>
                  <a:srgbClr val="000000"/>
                </a:solidFill>
              </a:rPr>
              <a:t>, el EBDH: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Se </a:t>
            </a:r>
            <a:r>
              <a:rPr lang="en-US" sz="600" dirty="0" err="1" smtClean="0">
                <a:solidFill>
                  <a:srgbClr val="000000"/>
                </a:solidFill>
              </a:rPr>
              <a:t>centra</a:t>
            </a:r>
            <a:r>
              <a:rPr lang="en-US" sz="600" dirty="0" smtClean="0">
                <a:solidFill>
                  <a:srgbClr val="000000"/>
                </a:solidFill>
              </a:rPr>
              <a:t> en el </a:t>
            </a:r>
            <a:r>
              <a:rPr lang="en-US" sz="600" dirty="0" err="1" smtClean="0">
                <a:solidFill>
                  <a:srgbClr val="000000"/>
                </a:solidFill>
              </a:rPr>
              <a:t>análisis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desigualdades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prácticas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discriminatorias</a:t>
            </a:r>
            <a:r>
              <a:rPr lang="en-US" sz="600" dirty="0" smtClean="0">
                <a:solidFill>
                  <a:srgbClr val="000000"/>
                </a:solidFill>
              </a:rPr>
              <a:t>, y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relaciones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poder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injustas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son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causas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fundamentales</a:t>
            </a:r>
            <a:r>
              <a:rPr lang="en-US" sz="600" dirty="0" smtClean="0">
                <a:solidFill>
                  <a:srgbClr val="000000"/>
                </a:solidFill>
              </a:rPr>
              <a:t> de los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y los </a:t>
            </a:r>
            <a:r>
              <a:rPr lang="en-US" sz="600" dirty="0" err="1" smtClean="0">
                <a:solidFill>
                  <a:srgbClr val="000000"/>
                </a:solidFill>
              </a:rPr>
              <a:t>desafíos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y los </a:t>
            </a:r>
            <a:r>
              <a:rPr lang="en-US" sz="600" dirty="0" err="1" smtClean="0">
                <a:solidFill>
                  <a:srgbClr val="000000"/>
                </a:solidFill>
              </a:rPr>
              <a:t>procesos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tienden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exacerbar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conflictos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dirty="0" err="1" smtClean="0">
                <a:solidFill>
                  <a:srgbClr val="000000"/>
                </a:solidFill>
              </a:rPr>
              <a:t>Tiene</a:t>
            </a:r>
            <a:r>
              <a:rPr lang="en-US" sz="600" dirty="0" smtClean="0">
                <a:solidFill>
                  <a:srgbClr val="000000"/>
                </a:solidFill>
              </a:rPr>
              <a:t> un </a:t>
            </a:r>
            <a:r>
              <a:rPr lang="en-US" sz="600" dirty="0" err="1" smtClean="0">
                <a:solidFill>
                  <a:srgbClr val="000000"/>
                </a:solidFill>
              </a:rPr>
              <a:t>enfoque</a:t>
            </a:r>
            <a:r>
              <a:rPr lang="en-US" sz="600" dirty="0" smtClean="0">
                <a:solidFill>
                  <a:srgbClr val="000000"/>
                </a:solidFill>
              </a:rPr>
              <a:t> especial en los </a:t>
            </a:r>
            <a:r>
              <a:rPr lang="en-US" sz="600" dirty="0" err="1" smtClean="0">
                <a:solidFill>
                  <a:srgbClr val="000000"/>
                </a:solidFill>
              </a:rPr>
              <a:t>grupos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víctimas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sufren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desventaja</a:t>
            </a:r>
            <a:r>
              <a:rPr lang="en-US" sz="600" dirty="0" smtClean="0">
                <a:solidFill>
                  <a:srgbClr val="000000"/>
                </a:solidFill>
              </a:rPr>
              <a:t> y la </a:t>
            </a:r>
            <a:r>
              <a:rPr lang="en-US" sz="600" dirty="0" err="1" smtClean="0">
                <a:solidFill>
                  <a:srgbClr val="000000"/>
                </a:solidFill>
              </a:rPr>
              <a:t>exclusión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incluidos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niños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minorías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mujeres</a:t>
            </a:r>
            <a:r>
              <a:rPr lang="en-US" sz="600" dirty="0" smtClean="0">
                <a:solidFill>
                  <a:srgbClr val="000000"/>
                </a:solidFill>
              </a:rPr>
              <a:t>.  El </a:t>
            </a:r>
            <a:r>
              <a:rPr lang="en-US" sz="600" dirty="0" err="1" smtClean="0">
                <a:solidFill>
                  <a:srgbClr val="000000"/>
                </a:solidFill>
              </a:rPr>
              <a:t>doble</a:t>
            </a:r>
            <a:r>
              <a:rPr lang="en-US" sz="600" dirty="0" smtClean="0">
                <a:solidFill>
                  <a:srgbClr val="000000"/>
                </a:solidFill>
              </a:rPr>
              <a:t> principio de no </a:t>
            </a:r>
            <a:r>
              <a:rPr lang="en-US" sz="600" dirty="0" err="1" smtClean="0">
                <a:solidFill>
                  <a:srgbClr val="000000"/>
                </a:solidFill>
              </a:rPr>
              <a:t>discriminación</a:t>
            </a:r>
            <a:r>
              <a:rPr lang="en-US" sz="600" dirty="0" smtClean="0">
                <a:solidFill>
                  <a:srgbClr val="000000"/>
                </a:solidFill>
              </a:rPr>
              <a:t> e </a:t>
            </a:r>
            <a:r>
              <a:rPr lang="en-US" sz="600" dirty="0" err="1" smtClean="0">
                <a:solidFill>
                  <a:srgbClr val="000000"/>
                </a:solidFill>
              </a:rPr>
              <a:t>igualdad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llamar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atención</a:t>
            </a:r>
            <a:r>
              <a:rPr lang="en-US" sz="600" dirty="0" smtClean="0">
                <a:solidFill>
                  <a:srgbClr val="000000"/>
                </a:solidFill>
              </a:rPr>
              <a:t> a la </a:t>
            </a:r>
            <a:r>
              <a:rPr lang="en-US" sz="600" dirty="0" err="1" smtClean="0">
                <a:solidFill>
                  <a:srgbClr val="000000"/>
                </a:solidFill>
              </a:rPr>
              <a:t>igualdad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género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comprometerse</a:t>
            </a:r>
            <a:r>
              <a:rPr lang="en-US" sz="600" dirty="0" smtClean="0">
                <a:solidFill>
                  <a:srgbClr val="000000"/>
                </a:solidFill>
              </a:rPr>
              <a:t> con los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mujeres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todos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programas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600" dirty="0" err="1" smtClean="0">
                <a:solidFill>
                  <a:srgbClr val="000000"/>
                </a:solidFill>
              </a:rPr>
              <a:t>Hace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hincapié</a:t>
            </a:r>
            <a:r>
              <a:rPr lang="en-US" sz="600" dirty="0" smtClean="0">
                <a:solidFill>
                  <a:srgbClr val="000000"/>
                </a:solidFill>
              </a:rPr>
              <a:t> en la </a:t>
            </a:r>
            <a:r>
              <a:rPr lang="en-US" sz="600" dirty="0" err="1" smtClean="0">
                <a:solidFill>
                  <a:srgbClr val="000000"/>
                </a:solidFill>
              </a:rPr>
              <a:t>participación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especialmente</a:t>
            </a:r>
            <a:r>
              <a:rPr lang="en-US" sz="600" dirty="0" smtClean="0">
                <a:solidFill>
                  <a:srgbClr val="000000"/>
                </a:solidFill>
              </a:rPr>
              <a:t> de los </a:t>
            </a:r>
            <a:r>
              <a:rPr lang="en-US" sz="600" dirty="0" err="1" smtClean="0">
                <a:solidFill>
                  <a:srgbClr val="000000"/>
                </a:solidFill>
              </a:rPr>
              <a:t>grupos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discriminados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excluidos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cada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etapa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proceso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programación</a:t>
            </a:r>
            <a:r>
              <a:rPr lang="en-US" sz="6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en-US" sz="600" dirty="0" err="1" smtClean="0">
                <a:solidFill>
                  <a:srgbClr val="000000"/>
                </a:solidFill>
              </a:rPr>
              <a:t>Cuenta</a:t>
            </a:r>
            <a:r>
              <a:rPr lang="en-US" sz="600" dirty="0" smtClean="0">
                <a:solidFill>
                  <a:srgbClr val="000000"/>
                </a:solidFill>
              </a:rPr>
              <a:t> con la </a:t>
            </a:r>
            <a:r>
              <a:rPr lang="en-US" sz="600" dirty="0" err="1" smtClean="0">
                <a:solidFill>
                  <a:srgbClr val="000000"/>
                </a:solidFill>
              </a:rPr>
              <a:t>rendición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cuentas</a:t>
            </a:r>
            <a:r>
              <a:rPr lang="en-US" sz="600" dirty="0" smtClean="0">
                <a:solidFill>
                  <a:srgbClr val="000000"/>
                </a:solidFill>
              </a:rPr>
              <a:t> del Estado y </a:t>
            </a:r>
            <a:r>
              <a:rPr lang="en-US" sz="600" dirty="0" err="1" smtClean="0">
                <a:solidFill>
                  <a:srgbClr val="000000"/>
                </a:solidFill>
              </a:rPr>
              <a:t>sus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instituciones</a:t>
            </a:r>
            <a:r>
              <a:rPr lang="en-US" sz="600" dirty="0" smtClean="0">
                <a:solidFill>
                  <a:srgbClr val="000000"/>
                </a:solidFill>
              </a:rPr>
              <a:t> en lo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respecta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respetar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proteger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hacer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respetar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todos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todas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personas </a:t>
            </a:r>
            <a:r>
              <a:rPr lang="en-US" sz="600" dirty="0" err="1" smtClean="0">
                <a:solidFill>
                  <a:srgbClr val="000000"/>
                </a:solidFill>
              </a:rPr>
              <a:t>dentro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su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jurisdicción</a:t>
            </a:r>
            <a:r>
              <a:rPr lang="en-US" sz="600" dirty="0" smtClean="0">
                <a:solidFill>
                  <a:srgbClr val="000000"/>
                </a:solidFill>
              </a:rPr>
              <a:t> (</a:t>
            </a:r>
            <a:r>
              <a:rPr lang="en-US" sz="600" dirty="0" err="1" smtClean="0">
                <a:solidFill>
                  <a:srgbClr val="000000"/>
                </a:solidFill>
              </a:rPr>
              <a:t>aunque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algunos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casos</a:t>
            </a:r>
            <a:r>
              <a:rPr lang="en-US" sz="600" dirty="0" smtClean="0">
                <a:solidFill>
                  <a:srgbClr val="000000"/>
                </a:solidFill>
              </a:rPr>
              <a:t>, el </a:t>
            </a:r>
            <a:r>
              <a:rPr lang="en-US" sz="600" dirty="0" err="1" smtClean="0">
                <a:solidFill>
                  <a:srgbClr val="000000"/>
                </a:solidFill>
              </a:rPr>
              <a:t>deber</a:t>
            </a:r>
            <a:r>
              <a:rPr lang="en-US" sz="600" dirty="0" smtClean="0">
                <a:solidFill>
                  <a:srgbClr val="000000"/>
                </a:solidFill>
              </a:rPr>
              <a:t> del Estado </a:t>
            </a:r>
            <a:r>
              <a:rPr lang="en-US" sz="600" dirty="0" err="1" smtClean="0">
                <a:solidFill>
                  <a:srgbClr val="000000"/>
                </a:solidFill>
              </a:rPr>
              <a:t>podrá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extenderse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más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allá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su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jurisdicción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por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ejemplo</a:t>
            </a:r>
            <a:r>
              <a:rPr lang="en-US" sz="600" dirty="0" smtClean="0">
                <a:solidFill>
                  <a:srgbClr val="000000"/>
                </a:solidFill>
              </a:rPr>
              <a:t>, los </a:t>
            </a:r>
            <a:r>
              <a:rPr lang="en-US" sz="600" dirty="0" err="1" smtClean="0">
                <a:solidFill>
                  <a:srgbClr val="000000"/>
                </a:solidFill>
              </a:rPr>
              <a:t>prisioneros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guerra</a:t>
            </a:r>
            <a:r>
              <a:rPr lang="en-US" sz="600" dirty="0" smtClean="0">
                <a:solidFill>
                  <a:srgbClr val="000000"/>
                </a:solidFill>
              </a:rPr>
              <a:t>).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Da </a:t>
            </a:r>
            <a:r>
              <a:rPr lang="en-US" sz="600" dirty="0" err="1" smtClean="0">
                <a:solidFill>
                  <a:srgbClr val="000000"/>
                </a:solidFill>
              </a:rPr>
              <a:t>igual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importancia</a:t>
            </a:r>
            <a:r>
              <a:rPr lang="en-US" sz="600" dirty="0" smtClean="0">
                <a:solidFill>
                  <a:srgbClr val="000000"/>
                </a:solidFill>
              </a:rPr>
              <a:t> a los </a:t>
            </a:r>
            <a:r>
              <a:rPr lang="en-US" sz="600" dirty="0" err="1" smtClean="0">
                <a:solidFill>
                  <a:srgbClr val="000000"/>
                </a:solidFill>
              </a:rPr>
              <a:t>procesos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resultados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cómo</a:t>
            </a:r>
            <a:r>
              <a:rPr lang="en-US" sz="600" dirty="0" smtClean="0">
                <a:solidFill>
                  <a:srgbClr val="000000"/>
                </a:solidFill>
              </a:rPr>
              <a:t> la </a:t>
            </a:r>
            <a:r>
              <a:rPr lang="en-US" sz="600" dirty="0" err="1" smtClean="0">
                <a:solidFill>
                  <a:srgbClr val="000000"/>
                </a:solidFill>
              </a:rPr>
              <a:t>calidad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proceso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afecta</a:t>
            </a:r>
            <a:r>
              <a:rPr lang="en-US" sz="600" dirty="0" smtClean="0">
                <a:solidFill>
                  <a:srgbClr val="000000"/>
                </a:solidFill>
              </a:rPr>
              <a:t> el </a:t>
            </a:r>
            <a:r>
              <a:rPr lang="en-US" sz="600" dirty="0" err="1" smtClean="0">
                <a:solidFill>
                  <a:srgbClr val="000000"/>
                </a:solidFill>
              </a:rPr>
              <a:t>logro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sostenibilidad</a:t>
            </a:r>
            <a:r>
              <a:rPr lang="en-US" sz="600" dirty="0" smtClean="0">
                <a:solidFill>
                  <a:srgbClr val="000000"/>
                </a:solidFill>
              </a:rPr>
              <a:t> de los </a:t>
            </a:r>
            <a:r>
              <a:rPr lang="en-US" sz="600" dirty="0" err="1" smtClean="0">
                <a:solidFill>
                  <a:srgbClr val="000000"/>
                </a:solidFill>
              </a:rPr>
              <a:t>resultados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i="1" u="sng" dirty="0" smtClean="0">
                <a:solidFill>
                  <a:srgbClr val="000000"/>
                </a:solidFill>
              </a:rPr>
              <a:t>(C) El valor </a:t>
            </a:r>
            <a:r>
              <a:rPr lang="en-US" sz="600" i="1" u="sng" dirty="0" err="1" smtClean="0">
                <a:solidFill>
                  <a:srgbClr val="000000"/>
                </a:solidFill>
              </a:rPr>
              <a:t>institucional</a:t>
            </a:r>
            <a:endParaRPr lang="en-US" sz="600" i="1" u="sng" dirty="0" smtClean="0">
              <a:solidFill>
                <a:srgbClr val="000000"/>
              </a:solidFill>
            </a:endParaRPr>
          </a:p>
          <a:p>
            <a:r>
              <a:rPr lang="en-US" sz="600" dirty="0" smtClean="0">
                <a:solidFill>
                  <a:srgbClr val="000000"/>
                </a:solidFill>
              </a:rPr>
              <a:t>La ONU </a:t>
            </a:r>
            <a:r>
              <a:rPr lang="en-US" sz="600" dirty="0" err="1" smtClean="0">
                <a:solidFill>
                  <a:srgbClr val="000000"/>
                </a:solidFill>
              </a:rPr>
              <a:t>tiene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ventaja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comparativa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su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mandato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básico</a:t>
            </a:r>
            <a:r>
              <a:rPr lang="en-US" sz="600" dirty="0" smtClean="0">
                <a:solidFill>
                  <a:srgbClr val="000000"/>
                </a:solidFill>
              </a:rPr>
              <a:t> de Paz, </a:t>
            </a:r>
            <a:r>
              <a:rPr lang="en-US" sz="600" dirty="0" err="1" smtClean="0">
                <a:solidFill>
                  <a:srgbClr val="000000"/>
                </a:solidFill>
              </a:rPr>
              <a:t>Seguridad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y el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y los </a:t>
            </a:r>
            <a:r>
              <a:rPr lang="en-US" sz="600" dirty="0" err="1" smtClean="0">
                <a:solidFill>
                  <a:srgbClr val="000000"/>
                </a:solidFill>
              </a:rPr>
              <a:t>valores</a:t>
            </a:r>
            <a:r>
              <a:rPr lang="en-US" sz="600" dirty="0" smtClean="0">
                <a:solidFill>
                  <a:srgbClr val="000000"/>
                </a:solidFill>
              </a:rPr>
              <a:t> de la </a:t>
            </a:r>
            <a:r>
              <a:rPr lang="en-US" sz="600" dirty="0" err="1" smtClean="0">
                <a:solidFill>
                  <a:srgbClr val="000000"/>
                </a:solidFill>
              </a:rPr>
              <a:t>Carta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Naciones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Unidas</a:t>
            </a:r>
            <a:r>
              <a:rPr lang="en-US" sz="600" dirty="0" smtClean="0">
                <a:solidFill>
                  <a:srgbClr val="000000"/>
                </a:solidFill>
              </a:rPr>
              <a:t>. En </a:t>
            </a:r>
            <a:r>
              <a:rPr lang="en-US" sz="600" dirty="0" err="1" smtClean="0">
                <a:solidFill>
                  <a:srgbClr val="000000"/>
                </a:solidFill>
              </a:rPr>
              <a:t>ese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sentido</a:t>
            </a:r>
            <a:r>
              <a:rPr lang="en-US" sz="600" dirty="0" smtClean="0">
                <a:solidFill>
                  <a:srgbClr val="000000"/>
                </a:solidFill>
              </a:rPr>
              <a:t>, la </a:t>
            </a:r>
            <a:r>
              <a:rPr lang="en-US" sz="600" dirty="0" err="1" smtClean="0">
                <a:solidFill>
                  <a:srgbClr val="000000"/>
                </a:solidFill>
              </a:rPr>
              <a:t>neutralidad</a:t>
            </a:r>
            <a:r>
              <a:rPr lang="en-US" sz="600" dirty="0" smtClean="0">
                <a:solidFill>
                  <a:srgbClr val="000000"/>
                </a:solidFill>
              </a:rPr>
              <a:t> y el </a:t>
            </a:r>
            <a:r>
              <a:rPr lang="en-US" sz="600" dirty="0" err="1" smtClean="0">
                <a:solidFill>
                  <a:srgbClr val="000000"/>
                </a:solidFill>
              </a:rPr>
              <a:t>respeto</a:t>
            </a:r>
            <a:r>
              <a:rPr lang="en-US" sz="600" dirty="0" smtClean="0">
                <a:solidFill>
                  <a:srgbClr val="000000"/>
                </a:solidFill>
              </a:rPr>
              <a:t> de la </a:t>
            </a:r>
            <a:r>
              <a:rPr lang="en-US" sz="600" dirty="0" err="1" smtClean="0">
                <a:solidFill>
                  <a:srgbClr val="000000"/>
                </a:solidFill>
              </a:rPr>
              <a:t>autosuficiencia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convierte</a:t>
            </a:r>
            <a:r>
              <a:rPr lang="en-US" sz="600" dirty="0" smtClean="0">
                <a:solidFill>
                  <a:srgbClr val="000000"/>
                </a:solidFill>
              </a:rPr>
              <a:t> a la ONU en un socio </a:t>
            </a:r>
            <a:r>
              <a:rPr lang="en-US" sz="600" dirty="0" err="1" smtClean="0">
                <a:solidFill>
                  <a:srgbClr val="000000"/>
                </a:solidFill>
              </a:rPr>
              <a:t>privilegiado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hacer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frente</a:t>
            </a:r>
            <a:r>
              <a:rPr lang="en-US" sz="600" dirty="0" smtClean="0">
                <a:solidFill>
                  <a:srgbClr val="000000"/>
                </a:solidFill>
              </a:rPr>
              <a:t> a </a:t>
            </a:r>
            <a:r>
              <a:rPr lang="en-US" sz="600" dirty="0" err="1" smtClean="0">
                <a:solidFill>
                  <a:srgbClr val="000000"/>
                </a:solidFill>
              </a:rPr>
              <a:t>temas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sensibles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una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manera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holística</a:t>
            </a:r>
            <a:r>
              <a:rPr lang="en-US" sz="600" dirty="0" smtClean="0">
                <a:solidFill>
                  <a:srgbClr val="000000"/>
                </a:solidFill>
              </a:rPr>
              <a:t>, lo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significa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: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Los </a:t>
            </a:r>
            <a:r>
              <a:rPr lang="en-US" sz="600" dirty="0" err="1" smtClean="0">
                <a:solidFill>
                  <a:srgbClr val="000000"/>
                </a:solidFill>
              </a:rPr>
              <a:t>problemas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 se </a:t>
            </a:r>
            <a:r>
              <a:rPr lang="en-US" sz="600" dirty="0" err="1" smtClean="0">
                <a:solidFill>
                  <a:srgbClr val="000000"/>
                </a:solidFill>
              </a:rPr>
              <a:t>examinan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desde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lente</a:t>
            </a:r>
            <a:r>
              <a:rPr lang="en-US" sz="600" dirty="0" smtClean="0">
                <a:solidFill>
                  <a:srgbClr val="000000"/>
                </a:solidFill>
              </a:rPr>
              <a:t> integral </a:t>
            </a:r>
            <a:r>
              <a:rPr lang="en-US" sz="600" dirty="0" err="1" smtClean="0">
                <a:solidFill>
                  <a:srgbClr val="000000"/>
                </a:solidFill>
              </a:rPr>
              <a:t>guiada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por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principios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teniendo</a:t>
            </a:r>
            <a:r>
              <a:rPr lang="en-US" sz="600" dirty="0" smtClean="0">
                <a:solidFill>
                  <a:srgbClr val="000000"/>
                </a:solidFill>
              </a:rPr>
              <a:t> en </a:t>
            </a:r>
            <a:r>
              <a:rPr lang="en-US" sz="600" dirty="0" err="1" smtClean="0">
                <a:solidFill>
                  <a:srgbClr val="000000"/>
                </a:solidFill>
              </a:rPr>
              <a:t>cuenta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aspectos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civiles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políticos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económicos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sociales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culturales</a:t>
            </a:r>
            <a:r>
              <a:rPr lang="en-US" sz="600" dirty="0" smtClean="0">
                <a:solidFill>
                  <a:srgbClr val="000000"/>
                </a:solidFill>
              </a:rPr>
              <a:t> de un </a:t>
            </a:r>
            <a:r>
              <a:rPr lang="en-US" sz="600" dirty="0" err="1" smtClean="0">
                <a:solidFill>
                  <a:srgbClr val="000000"/>
                </a:solidFill>
              </a:rPr>
              <a:t>problema</a:t>
            </a:r>
            <a:r>
              <a:rPr lang="en-US" sz="600" dirty="0" smtClean="0">
                <a:solidFill>
                  <a:srgbClr val="000000"/>
                </a:solidFill>
              </a:rPr>
              <a:t> (</a:t>
            </a:r>
            <a:r>
              <a:rPr lang="en-US" sz="600" dirty="0" err="1" smtClean="0">
                <a:solidFill>
                  <a:srgbClr val="000000"/>
                </a:solidFill>
              </a:rPr>
              <a:t>por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ejemplo</a:t>
            </a:r>
            <a:r>
              <a:rPr lang="en-US" sz="600" dirty="0" smtClean="0">
                <a:solidFill>
                  <a:srgbClr val="000000"/>
                </a:solidFill>
              </a:rPr>
              <a:t>, la </a:t>
            </a:r>
            <a:r>
              <a:rPr lang="en-US" sz="600" dirty="0" err="1" smtClean="0">
                <a:solidFill>
                  <a:srgbClr val="000000"/>
                </a:solidFill>
              </a:rPr>
              <a:t>estrategia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reducción</a:t>
            </a:r>
            <a:r>
              <a:rPr lang="en-US" sz="600" dirty="0" smtClean="0">
                <a:solidFill>
                  <a:srgbClr val="000000"/>
                </a:solidFill>
              </a:rPr>
              <a:t> de la </a:t>
            </a:r>
            <a:r>
              <a:rPr lang="en-US" sz="600" dirty="0" err="1" smtClean="0">
                <a:solidFill>
                  <a:srgbClr val="000000"/>
                </a:solidFill>
              </a:rPr>
              <a:t>pobreza</a:t>
            </a:r>
            <a:r>
              <a:rPr lang="en-US" sz="600" dirty="0" smtClean="0">
                <a:solidFill>
                  <a:srgbClr val="000000"/>
                </a:solidFill>
              </a:rPr>
              <a:t> se </a:t>
            </a:r>
            <a:r>
              <a:rPr lang="en-US" sz="600" dirty="0" err="1" smtClean="0">
                <a:solidFill>
                  <a:srgbClr val="000000"/>
                </a:solidFill>
              </a:rPr>
              <a:t>guía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por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a la </a:t>
            </a:r>
            <a:r>
              <a:rPr lang="en-US" sz="600" dirty="0" err="1" smtClean="0">
                <a:solidFill>
                  <a:srgbClr val="000000"/>
                </a:solidFill>
              </a:rPr>
              <a:t>educación</a:t>
            </a:r>
            <a:r>
              <a:rPr lang="en-US" sz="600" dirty="0" smtClean="0">
                <a:solidFill>
                  <a:srgbClr val="000000"/>
                </a:solidFill>
              </a:rPr>
              <a:t> y la </a:t>
            </a:r>
            <a:r>
              <a:rPr lang="en-US" sz="600" dirty="0" err="1" smtClean="0">
                <a:solidFill>
                  <a:srgbClr val="000000"/>
                </a:solidFill>
              </a:rPr>
              <a:t>salud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así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como</a:t>
            </a:r>
            <a:r>
              <a:rPr lang="en-US" sz="600" dirty="0" smtClean="0">
                <a:solidFill>
                  <a:srgbClr val="000000"/>
                </a:solidFill>
              </a:rPr>
              <a:t> la </a:t>
            </a:r>
            <a:r>
              <a:rPr lang="en-US" sz="600" dirty="0" err="1" smtClean="0">
                <a:solidFill>
                  <a:srgbClr val="000000"/>
                </a:solidFill>
              </a:rPr>
              <a:t>libertad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expresión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reunión</a:t>
            </a:r>
            <a:r>
              <a:rPr lang="en-US" sz="600" dirty="0" smtClean="0">
                <a:solidFill>
                  <a:srgbClr val="000000"/>
                </a:solidFill>
              </a:rPr>
              <a:t> y el </a:t>
            </a:r>
            <a:r>
              <a:rPr lang="en-US" sz="600" dirty="0" err="1" smtClean="0">
                <a:solidFill>
                  <a:srgbClr val="000000"/>
                </a:solidFill>
              </a:rPr>
              <a:t>derecho</a:t>
            </a:r>
            <a:r>
              <a:rPr lang="en-US" sz="600" dirty="0" smtClean="0">
                <a:solidFill>
                  <a:srgbClr val="000000"/>
                </a:solidFill>
              </a:rPr>
              <a:t> a la </a:t>
            </a:r>
            <a:r>
              <a:rPr lang="en-US" sz="600" dirty="0" err="1" smtClean="0">
                <a:solidFill>
                  <a:srgbClr val="000000"/>
                </a:solidFill>
              </a:rPr>
              <a:t>información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etc</a:t>
            </a:r>
            <a:r>
              <a:rPr lang="en-US" sz="600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Un EBDH </a:t>
            </a:r>
            <a:r>
              <a:rPr lang="en-US" sz="600" dirty="0" err="1" smtClean="0">
                <a:solidFill>
                  <a:srgbClr val="000000"/>
                </a:solidFill>
              </a:rPr>
              <a:t>remueve</a:t>
            </a:r>
            <a:r>
              <a:rPr lang="en-US" sz="600" dirty="0" smtClean="0">
                <a:solidFill>
                  <a:srgbClr val="000000"/>
                </a:solidFill>
              </a:rPr>
              <a:t> "</a:t>
            </a:r>
            <a:r>
              <a:rPr lang="en-US" sz="600" dirty="0" err="1" smtClean="0">
                <a:solidFill>
                  <a:srgbClr val="000000"/>
                </a:solidFill>
              </a:rPr>
              <a:t>sordinas</a:t>
            </a:r>
            <a:r>
              <a:rPr lang="en-US" sz="600" dirty="0" smtClean="0">
                <a:solidFill>
                  <a:srgbClr val="000000"/>
                </a:solidFill>
              </a:rPr>
              <a:t>" </a:t>
            </a:r>
            <a:r>
              <a:rPr lang="en-US" sz="600" dirty="0" err="1" smtClean="0">
                <a:solidFill>
                  <a:srgbClr val="000000"/>
                </a:solidFill>
              </a:rPr>
              <a:t>sectoriales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facilita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una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respuesta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integrada</a:t>
            </a:r>
            <a:r>
              <a:rPr lang="en-US" sz="600" dirty="0" smtClean="0">
                <a:solidFill>
                  <a:srgbClr val="000000"/>
                </a:solidFill>
              </a:rPr>
              <a:t> a los </a:t>
            </a:r>
            <a:r>
              <a:rPr lang="en-US" sz="600" dirty="0" err="1" smtClean="0">
                <a:solidFill>
                  <a:srgbClr val="000000"/>
                </a:solidFill>
              </a:rPr>
              <a:t>problemas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multifacéticos</a:t>
            </a:r>
            <a:r>
              <a:rPr lang="en-US" sz="600" dirty="0" smtClean="0">
                <a:solidFill>
                  <a:srgbClr val="000000"/>
                </a:solidFill>
              </a:rPr>
              <a:t> del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además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considerar</a:t>
            </a:r>
            <a:r>
              <a:rPr lang="en-US" sz="600" dirty="0" smtClean="0">
                <a:solidFill>
                  <a:srgbClr val="000000"/>
                </a:solidFill>
              </a:rPr>
              <a:t> los </a:t>
            </a:r>
            <a:r>
              <a:rPr lang="en-US" sz="600" dirty="0" err="1" smtClean="0">
                <a:solidFill>
                  <a:srgbClr val="000000"/>
                </a:solidFill>
              </a:rPr>
              <a:t>marcos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sociales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políticos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jurídicos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políticos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determinan</a:t>
            </a:r>
            <a:r>
              <a:rPr lang="en-US" sz="600" dirty="0" smtClean="0">
                <a:solidFill>
                  <a:srgbClr val="000000"/>
                </a:solidFill>
              </a:rPr>
              <a:t> la </a:t>
            </a:r>
            <a:r>
              <a:rPr lang="en-US" sz="600" dirty="0" err="1" smtClean="0">
                <a:solidFill>
                  <a:srgbClr val="000000"/>
                </a:solidFill>
              </a:rPr>
              <a:t>relación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brechas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capacidad</a:t>
            </a:r>
            <a:r>
              <a:rPr lang="en-US" sz="600" dirty="0" smtClean="0">
                <a:solidFill>
                  <a:srgbClr val="000000"/>
                </a:solidFill>
              </a:rPr>
              <a:t> de los </a:t>
            </a:r>
            <a:r>
              <a:rPr lang="en-US" sz="600" dirty="0" err="1" smtClean="0">
                <a:solidFill>
                  <a:srgbClr val="000000"/>
                </a:solidFill>
              </a:rPr>
              <a:t>titulares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portadores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deberes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Un EBDH </a:t>
            </a:r>
            <a:r>
              <a:rPr lang="en-US" sz="600" dirty="0" err="1" smtClean="0">
                <a:solidFill>
                  <a:srgbClr val="000000"/>
                </a:solidFill>
              </a:rPr>
              <a:t>requiere</a:t>
            </a:r>
            <a:r>
              <a:rPr lang="en-US" sz="600" dirty="0" smtClean="0">
                <a:solidFill>
                  <a:srgbClr val="000000"/>
                </a:solidFill>
              </a:rPr>
              <a:t> el </a:t>
            </a:r>
            <a:r>
              <a:rPr lang="en-US" sz="600" dirty="0" err="1" smtClean="0">
                <a:solidFill>
                  <a:srgbClr val="000000"/>
                </a:solidFill>
              </a:rPr>
              <a:t>uso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recomendaciones</a:t>
            </a:r>
            <a:r>
              <a:rPr lang="en-US" sz="600" dirty="0" smtClean="0">
                <a:solidFill>
                  <a:srgbClr val="000000"/>
                </a:solidFill>
              </a:rPr>
              <a:t> de los </a:t>
            </a:r>
            <a:r>
              <a:rPr lang="en-US" sz="600" dirty="0" err="1" smtClean="0">
                <a:solidFill>
                  <a:srgbClr val="000000"/>
                </a:solidFill>
              </a:rPr>
              <a:t>mecanismos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internacionales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 en el </a:t>
            </a:r>
            <a:r>
              <a:rPr lang="en-US" sz="600" dirty="0" err="1" smtClean="0">
                <a:solidFill>
                  <a:srgbClr val="000000"/>
                </a:solidFill>
              </a:rPr>
              <a:t>análisis</a:t>
            </a:r>
            <a:r>
              <a:rPr lang="en-US" sz="600" dirty="0" smtClean="0">
                <a:solidFill>
                  <a:srgbClr val="000000"/>
                </a:solidFill>
              </a:rPr>
              <a:t> y la </a:t>
            </a:r>
            <a:r>
              <a:rPr lang="en-US" sz="600" dirty="0" err="1" smtClean="0">
                <a:solidFill>
                  <a:srgbClr val="000000"/>
                </a:solidFill>
              </a:rPr>
              <a:t>respuesta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estratégica</a:t>
            </a:r>
            <a:r>
              <a:rPr lang="en-US" sz="600" dirty="0" smtClean="0">
                <a:solidFill>
                  <a:srgbClr val="000000"/>
                </a:solidFill>
              </a:rPr>
              <a:t> a los </a:t>
            </a:r>
            <a:r>
              <a:rPr lang="en-US" sz="600" dirty="0" err="1" smtClean="0">
                <a:solidFill>
                  <a:srgbClr val="000000"/>
                </a:solidFill>
              </a:rPr>
              <a:t>problemas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desarrollo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US" sz="600" dirty="0" smtClean="0">
                <a:solidFill>
                  <a:srgbClr val="000000"/>
                </a:solidFill>
              </a:rPr>
              <a:t>Un EBDH </a:t>
            </a:r>
            <a:r>
              <a:rPr lang="en-US" sz="600" dirty="0" err="1" smtClean="0">
                <a:solidFill>
                  <a:srgbClr val="000000"/>
                </a:solidFill>
              </a:rPr>
              <a:t>también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puede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dar</a:t>
            </a:r>
            <a:r>
              <a:rPr lang="en-US" sz="600" dirty="0" smtClean="0">
                <a:solidFill>
                  <a:srgbClr val="000000"/>
                </a:solidFill>
              </a:rPr>
              <a:t> forma a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relaciones</a:t>
            </a:r>
            <a:r>
              <a:rPr lang="en-US" sz="600" dirty="0" smtClean="0">
                <a:solidFill>
                  <a:srgbClr val="000000"/>
                </a:solidFill>
              </a:rPr>
              <a:t> con los </a:t>
            </a:r>
            <a:r>
              <a:rPr lang="en-US" sz="600" dirty="0" err="1" smtClean="0">
                <a:solidFill>
                  <a:srgbClr val="000000"/>
                </a:solidFill>
              </a:rPr>
              <a:t>socios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porque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las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asociaciones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deben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ser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participativas</a:t>
            </a:r>
            <a:r>
              <a:rPr lang="en-US" sz="600" dirty="0" smtClean="0">
                <a:solidFill>
                  <a:srgbClr val="000000"/>
                </a:solidFill>
              </a:rPr>
              <a:t>, </a:t>
            </a:r>
            <a:r>
              <a:rPr lang="en-US" sz="600" dirty="0" err="1" smtClean="0">
                <a:solidFill>
                  <a:srgbClr val="000000"/>
                </a:solidFill>
              </a:rPr>
              <a:t>incluyentes</a:t>
            </a:r>
            <a:r>
              <a:rPr lang="en-US" sz="600" dirty="0" smtClean="0">
                <a:solidFill>
                  <a:srgbClr val="000000"/>
                </a:solidFill>
              </a:rPr>
              <a:t> y </a:t>
            </a:r>
            <a:r>
              <a:rPr lang="en-US" sz="600" dirty="0" err="1" smtClean="0">
                <a:solidFill>
                  <a:srgbClr val="000000"/>
                </a:solidFill>
              </a:rPr>
              <a:t>basadas</a:t>
            </a:r>
            <a:r>
              <a:rPr lang="en-US" sz="600" dirty="0" smtClean="0">
                <a:solidFill>
                  <a:srgbClr val="000000"/>
                </a:solidFill>
              </a:rPr>
              <a:t> en el </a:t>
            </a:r>
            <a:r>
              <a:rPr lang="en-US" sz="600" dirty="0" err="1" smtClean="0">
                <a:solidFill>
                  <a:srgbClr val="000000"/>
                </a:solidFill>
              </a:rPr>
              <a:t>respeto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mutuo</a:t>
            </a:r>
            <a:r>
              <a:rPr lang="en-US" sz="600" dirty="0" smtClean="0">
                <a:solidFill>
                  <a:srgbClr val="000000"/>
                </a:solidFill>
              </a:rPr>
              <a:t>, de </a:t>
            </a:r>
            <a:r>
              <a:rPr lang="en-US" sz="600" dirty="0" err="1" smtClean="0">
                <a:solidFill>
                  <a:srgbClr val="000000"/>
                </a:solidFill>
              </a:rPr>
              <a:t>conformidad</a:t>
            </a:r>
            <a:r>
              <a:rPr lang="en-US" sz="600" dirty="0" smtClean="0">
                <a:solidFill>
                  <a:srgbClr val="000000"/>
                </a:solidFill>
              </a:rPr>
              <a:t> con los </a:t>
            </a:r>
            <a:r>
              <a:rPr lang="en-US" sz="600" dirty="0" err="1" smtClean="0">
                <a:solidFill>
                  <a:srgbClr val="000000"/>
                </a:solidFill>
              </a:rPr>
              <a:t>principios</a:t>
            </a:r>
            <a:r>
              <a:rPr lang="en-US" sz="600" dirty="0" smtClean="0">
                <a:solidFill>
                  <a:srgbClr val="000000"/>
                </a:solidFill>
              </a:rPr>
              <a:t> de </a:t>
            </a:r>
            <a:r>
              <a:rPr lang="en-US" sz="600" dirty="0" err="1" smtClean="0">
                <a:solidFill>
                  <a:srgbClr val="000000"/>
                </a:solidFill>
              </a:rPr>
              <a:t>Derechos</a:t>
            </a:r>
            <a:r>
              <a:rPr lang="en-US" sz="600" dirty="0" smtClean="0">
                <a:solidFill>
                  <a:srgbClr val="000000"/>
                </a:solidFill>
              </a:rPr>
              <a:t> </a:t>
            </a:r>
            <a:r>
              <a:rPr lang="en-US" sz="600" dirty="0" err="1" smtClean="0">
                <a:solidFill>
                  <a:srgbClr val="000000"/>
                </a:solidFill>
              </a:rPr>
              <a:t>Humanos</a:t>
            </a:r>
            <a:r>
              <a:rPr lang="en-US" sz="600" dirty="0" smtClean="0">
                <a:solidFill>
                  <a:srgbClr val="000000"/>
                </a:solidFill>
              </a:rPr>
              <a:t>. </a:t>
            </a:r>
          </a:p>
          <a:p>
            <a:pPr>
              <a:lnSpc>
                <a:spcPct val="80000"/>
              </a:lnSpc>
            </a:pPr>
            <a:endParaRPr lang="en-US" sz="60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n-US" sz="6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5B1B7518-F12F-43CC-813F-CD2AAD9EA4A8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7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696" y="4211960"/>
            <a:ext cx="5486400" cy="4343400"/>
          </a:xfrm>
          <a:noFill/>
          <a:ln/>
        </p:spPr>
        <p:txBody>
          <a:bodyPr/>
          <a:lstStyle/>
          <a:p>
            <a:pPr marL="152400" marR="0" indent="-152400" algn="l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DIAPOSITIVA ESCONDIDA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endParaRPr lang="en-US" sz="800" i="1" dirty="0" smtClean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Consejo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para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el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presentador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.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La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diapositiva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está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animada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Empezar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mostrando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sólo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título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pedir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a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participantes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indiquen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cuál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definiciones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siguientes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corresponden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al EBDH.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  <a:buFontTx/>
              <a:buAutoNum type="arabicParenR"/>
            </a:pP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Un EBDH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referirse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a y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aplicar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manera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consistente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terminología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informes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la ONU,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discursos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documentos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proyectos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, etc.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  <a:buFontTx/>
              <a:buAutoNum type="arabicParenR"/>
            </a:pP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El EBDH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condicionar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apoyo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la ONU al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país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al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respeto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  <a:cs typeface="Arial" pitchFamily="34" charset="0"/>
              </a:rPr>
              <a:t>humanos</a:t>
            </a:r>
            <a:endParaRPr lang="en-US" sz="800" dirty="0" smtClean="0">
              <a:solidFill>
                <a:srgbClr val="000000"/>
              </a:solidFill>
              <a:ea typeface="ＭＳ Ｐゴシック" pitchFamily="34" charset="-128"/>
              <a:cs typeface="Arial" pitchFamily="34" charset="0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3) EBDH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trata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diseñar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implementar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intervenciones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dirigidas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endParaRPr lang="en-US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Ninguno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…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mostrar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resto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poner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relieve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del EBDH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endParaRPr lang="en-US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¿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Qué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un EBDH?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EBDH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marco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conceptual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basa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cuyas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funciones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orientadas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promoción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  <a:r>
              <a:rPr lang="en-US" sz="900" baseline="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Un EBDH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centra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explícitamente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marginación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8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endParaRPr lang="en-US" sz="800" i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El EBDH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penetra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práctica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hasta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límites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desaparecen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medida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ambos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convierten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conceptual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operacionalmente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inseparables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mismos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cambio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social. El EBDH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aplica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tal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altera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forma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diseñan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ejecutan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supervisan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evalúan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comenzando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con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análisis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lo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partida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ideal.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/>
            </a:r>
            <a:b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nivel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compromiso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superior en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del EBDH y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obliga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abordar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retos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completa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confrontar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pautas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persistentes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desigualdad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formular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respuestas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tenido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cuenta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causas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estructurales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permiten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entorno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y social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fomente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exclusión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marginación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y, en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última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instancia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negación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endParaRPr lang="en-US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-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-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nutrición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frente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a un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"La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diferencias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el anterior, los "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beneficiarios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" no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activamente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exigir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satisfechas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, y no hay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ninguna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ni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deber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nadie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satisfacer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esas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.  En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contraste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, un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reconoce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beneficiarios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sujetos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activos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o "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reivindicaciones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" y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u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aquellos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contra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quienes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exigir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 tales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reivindicaciones</a:t>
            </a:r>
            <a:r>
              <a:rPr lang="en-US" sz="800" b="1" dirty="0" smtClean="0">
                <a:solidFill>
                  <a:srgbClr val="000000"/>
                </a:solidFill>
                <a:ea typeface="ＭＳ Ｐゴシック" pitchFamily="34" charset="-128"/>
              </a:rPr>
              <a:t>". Urban </a:t>
            </a:r>
            <a:r>
              <a:rPr lang="en-US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Jonsson</a:t>
            </a:r>
            <a:endParaRPr lang="en-US" sz="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endParaRPr lang="en-US" sz="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US" sz="9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endParaRPr lang="en-US" sz="9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  <a:spcBef>
                <a:spcPct val="0"/>
              </a:spcBef>
            </a:pP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En un EBDH,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prestarse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dado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deseado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impacto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actividad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contribuye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fomentar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Al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mismo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prestarse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asegurar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profundice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desigualdad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y, en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última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instancia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conflictos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estándares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aceptables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participativos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incluyentes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responsables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prioricen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los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deberían</a:t>
            </a:r>
            <a:r>
              <a:rPr lang="en-US" sz="9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i="1" dirty="0" err="1" smtClean="0">
                <a:solidFill>
                  <a:srgbClr val="000000"/>
                </a:solidFill>
                <a:ea typeface="ＭＳ Ｐゴシック" pitchFamily="34" charset="-128"/>
              </a:rPr>
              <a:t>informar</a:t>
            </a:r>
            <a:r>
              <a:rPr lang="en-US" sz="900" i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900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formulación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ejecución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seguimiento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estrategia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reducción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pobreza</a:t>
            </a:r>
            <a:r>
              <a:rPr lang="en-US" sz="9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A65B8769-72EC-476A-BF1F-2ACBB338CA17}" type="slidenum">
              <a:rPr lang="en-US" sz="1200">
                <a:solidFill>
                  <a:srgbClr val="000000"/>
                </a:solidFill>
                <a:ea typeface="ＭＳ Ｐゴシック" pitchFamily="34" charset="-128"/>
              </a:rPr>
              <a:pPr algn="r" eaLnBrk="0" hangingPunct="0">
                <a:buSzPct val="100000"/>
              </a:pPr>
              <a:t>8</a:t>
            </a:fld>
            <a:endParaRPr lang="en-US" sz="12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>
              <a:spcBef>
                <a:spcPct val="0"/>
              </a:spcBef>
            </a:pP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En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últimos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años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organismos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pasado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integrar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distintos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grados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Algunas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agencias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adoptado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un EBDH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pleno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lo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requiere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cambio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institucional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trabajo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lleva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cabo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diseño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países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otras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actividades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228600" indent="-228600">
              <a:spcBef>
                <a:spcPct val="0"/>
              </a:spcBef>
            </a:pP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grado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adopción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práctica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llevó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entendimiento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común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EBDH entre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organismos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claridad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conceptual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en lo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respecta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 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acuerdo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alcanzado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pone de relieve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implicaciones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EBDH a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cooperación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a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de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siguiente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685800" lvl="1" indent="-228600">
              <a:spcBef>
                <a:spcPct val="0"/>
              </a:spcBef>
            </a:pP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final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mayor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685800" lvl="1" indent="-228600">
              <a:spcBef>
                <a:spcPct val="0"/>
              </a:spcBef>
            </a:pP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tipo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determinado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regirse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estándares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debería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hacerse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estrategias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en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sectores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fases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ciclo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685800" lvl="1" indent="-228600">
              <a:spcBef>
                <a:spcPct val="0"/>
              </a:spcBef>
            </a:pP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estrategias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reclamar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, y de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portadores</a:t>
            </a:r>
            <a:r>
              <a:rPr lang="en-US" sz="1050" baseline="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228600" indent="-228600">
              <a:spcBef>
                <a:spcPct val="0"/>
              </a:spcBef>
            </a:pPr>
            <a:endParaRPr lang="en-US" sz="105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228600" indent="-228600">
              <a:spcBef>
                <a:spcPct val="0"/>
              </a:spcBef>
            </a:pP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son los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elementos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clave de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comprensión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común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elaborados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reunión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Stamford en 2003.</a:t>
            </a:r>
          </a:p>
          <a:p>
            <a:pPr marL="228600" indent="-228600">
              <a:spcBef>
                <a:spcPct val="0"/>
              </a:spcBef>
            </a:pPr>
            <a:endParaRPr lang="en-US" sz="105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228600" indent="-228600">
              <a:spcBef>
                <a:spcPct val="0"/>
              </a:spcBef>
            </a:pP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Cada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uno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elaborará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detalle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próximas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050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diapositivas</a:t>
            </a:r>
            <a:r>
              <a:rPr lang="en-US" sz="105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>
              <a:buSzPct val="100000"/>
            </a:pPr>
            <a:fld id="{1CD18C95-C40E-4E14-AEB6-B877760B6627}" type="slidenum">
              <a:rPr lang="en-US" sz="1200">
                <a:solidFill>
                  <a:srgbClr val="000000"/>
                </a:solidFill>
              </a:rPr>
              <a:pPr algn="r" eaLnBrk="0" hangingPunct="0">
                <a:buSzPct val="100000"/>
              </a:pPr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0" fontAlgn="base" latinLnBrk="0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DIAPOSITIVA ESCONDIDA</a:t>
            </a:r>
          </a:p>
          <a:p>
            <a:pPr marL="228600" indent="-228600">
              <a:lnSpc>
                <a:spcPct val="150000"/>
              </a:lnSpc>
            </a:pPr>
            <a:endParaRPr lang="en-US" sz="600" dirty="0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  <a:p>
            <a:pPr marL="228600" indent="-228600">
              <a:lnSpc>
                <a:spcPct val="150000"/>
              </a:lnSpc>
            </a:pP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Esta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cláusula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responde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a los "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por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qué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" de la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asistencia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para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el </a:t>
            </a:r>
            <a:r>
              <a:rPr lang="en-US" sz="900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desarrollo</a:t>
            </a:r>
            <a:r>
              <a:rPr lang="en-US" sz="900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en la ONU</a:t>
            </a:r>
          </a:p>
          <a:p>
            <a:pPr marL="228600" indent="-228600"/>
            <a:endParaRPr lang="en-US" sz="900" dirty="0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  <a:p>
            <a:pPr marL="228600" indent="-228600"/>
            <a:r>
              <a:rPr lang="en-US" sz="900" b="1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 meta de los </a:t>
            </a:r>
            <a:r>
              <a:rPr lang="en-US" sz="900" b="1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programas</a:t>
            </a:r>
            <a:r>
              <a:rPr lang="en-US" sz="900" b="1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b="1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b="1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</a:t>
            </a:r>
            <a:r>
              <a:rPr lang="en-US" sz="900" b="1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b="1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b="1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900" b="1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endParaRPr lang="en-US" sz="900" b="1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  <a:p>
            <a:pPr marL="228600" indent="-228600"/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Un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conjunto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actividades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solo en forma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circunstancial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contribuye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no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constituye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necesariamente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un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enfoque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basado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En un EBDH, 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todas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actividades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seguir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avanzando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realización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Cuanto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realizan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,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más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positivo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impacto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Al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mismo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tiempo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un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deterioro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podría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indicar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estrategias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están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fallando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</a:t>
            </a:r>
          </a:p>
          <a:p>
            <a:pPr marL="228600" indent="-228600"/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implicaciones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prácticas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siguientes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:</a:t>
            </a:r>
          </a:p>
          <a:p>
            <a:pPr marL="228600" indent="-228600"/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problemas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metas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deben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enmarcadas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formuladas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deben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respetados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protegidos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cumplidos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un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educación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sería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"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educación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primaria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universal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gratuita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" en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lugar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"velar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infraestructura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educativa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suficiente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adecuada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". Se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prestará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especial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atención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grupos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cuyo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educación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está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peligro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extinción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-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incluyendo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niñas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niños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zonas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rurales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minorías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étnicas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raciales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</a:t>
            </a:r>
          </a:p>
          <a:p>
            <a:pPr marL="228600" indent="-228600"/>
            <a:endParaRPr lang="en-US" sz="900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  <a:p>
            <a:pPr marL="228600" indent="-228600"/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Estándares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ayudan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definir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elementos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precisos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desarrollo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otro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modo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serían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demasiado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generales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indefinidos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Por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ejemplo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garantizar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seguridad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alimentaria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requiere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que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alimentos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sean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accesibles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buena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calidad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biológicamente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culturalmente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aceptables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</a:t>
            </a:r>
          </a:p>
          <a:p>
            <a:pPr marL="228600" indent="-228600"/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Las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observaciones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recomendaciones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los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mecanismos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internacionales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Derechos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Humanos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son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reconocidos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como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instrumentos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esenciales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para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el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análisis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y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programación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,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incluyendo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la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fijación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 de </a:t>
            </a:r>
            <a:r>
              <a:rPr lang="en-US" sz="900" dirty="0" err="1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objetivos</a:t>
            </a:r>
            <a:r>
              <a:rPr lang="en-US" sz="900" dirty="0" smtClean="0">
                <a:solidFill>
                  <a:srgbClr val="000000"/>
                </a:solidFill>
                <a:ea typeface="Arial" pitchFamily="34" charset="0"/>
                <a:cs typeface="Arial" pitchFamily="34" charset="0"/>
              </a:rPr>
              <a:t>. </a:t>
            </a:r>
          </a:p>
          <a:p>
            <a:pPr marL="228600" indent="-228600">
              <a:buFontTx/>
              <a:buAutoNum type="arabicPeriod"/>
            </a:pPr>
            <a:endParaRPr lang="en-US" sz="900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  <a:p>
            <a:pPr marL="228600" indent="-228600"/>
            <a:endParaRPr lang="en-US" sz="900" dirty="0" smtClean="0">
              <a:solidFill>
                <a:srgbClr val="000000"/>
              </a:solidFill>
              <a:ea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3ED9-C03D-4E96-AA18-4E5E3F0DC4B9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C20DB-5F3C-47DD-B523-8E88425558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1D9A7-CCA8-4F37-A1E6-4602EB022C53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67943-59F0-4AA4-B35C-C54EC6430E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5661B-884B-404C-89F4-A1E064332E85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AD80-CDC5-4F9E-B3E5-62768E5BCE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3B7B6-A9D5-49F8-9729-361F71987C28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9B2A9-9FF9-4F29-87D8-EC27D54DE4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204B8-AD21-4630-86C7-D826A9987EF7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327A5-42F9-4C3B-889E-EB3D610D39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2151-4F16-4655-9D0C-0FAF8A44E5DE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0EE17-B584-4A2F-9040-4A4086C129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D337D-5236-49EA-AD6A-AD925BAA7ACB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E84F-C49A-4BDB-B84D-F1265FCAF7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2EA4-748F-4985-BFB2-FF537BC8B715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70E41-C0D9-423D-983A-68572C5FE2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27BB-767C-4127-A772-53002661B5D3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DA9C0-9236-43DA-BD57-82C4834CDC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80120-E982-4B2B-AAD7-DCCED273696A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C299A-B267-44A6-8CBF-2C1512E049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ED8FD-84F2-4ED9-B174-07558965CA6E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FBBC6-EB89-4CB7-BFDF-339BF18181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A2CE5B-00A0-4A06-9DEE-26CB059DAAEE}" type="datetimeFigureOut">
              <a:rPr lang="en-GB"/>
              <a:pPr>
                <a:defRPr/>
              </a:pPr>
              <a:t>05/07/2011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E665CF-BE89-4ADF-83D8-3DC2E245C8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72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PowerPoint_97-2003_Presentation1.pp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116013" y="1773238"/>
            <a:ext cx="7772400" cy="2305050"/>
          </a:xfrm>
        </p:spPr>
        <p:txBody>
          <a:bodyPr/>
          <a:lstStyle/>
          <a:p>
            <a:r>
              <a:rPr lang="es-ES" sz="4000" b="1" noProof="0" dirty="0" smtClean="0">
                <a:solidFill>
                  <a:srgbClr val="000000"/>
                </a:solidFill>
              </a:rPr>
              <a:t>Enfoque B</a:t>
            </a:r>
            <a:r>
              <a:rPr lang="es-ES" sz="4000" b="1" dirty="0" smtClean="0">
                <a:solidFill>
                  <a:srgbClr val="000000"/>
                </a:solidFill>
              </a:rPr>
              <a:t>asado en </a:t>
            </a:r>
            <a:r>
              <a:rPr lang="es-ES" sz="4000" b="1" noProof="0" dirty="0" smtClean="0">
                <a:solidFill>
                  <a:srgbClr val="000000"/>
                </a:solidFill>
              </a:rPr>
              <a:t>Derechos Humanos en el proceso de programación</a:t>
            </a:r>
            <a:r>
              <a:rPr lang="es-ES" sz="4000" b="1" i="1" noProof="0" dirty="0" smtClean="0">
                <a:solidFill>
                  <a:srgbClr val="000000"/>
                </a:solidFill>
              </a:rPr>
              <a:t> </a:t>
            </a:r>
            <a:r>
              <a:rPr lang="es-ES" sz="4000" b="1" noProof="0" dirty="0" smtClean="0">
                <a:solidFill>
                  <a:srgbClr val="000000"/>
                </a:solidFill>
              </a:rPr>
              <a:t/>
            </a:r>
            <a:br>
              <a:rPr lang="es-ES" sz="4000" b="1" noProof="0" dirty="0" smtClean="0">
                <a:solidFill>
                  <a:srgbClr val="000000"/>
                </a:solidFill>
              </a:rPr>
            </a:br>
            <a:r>
              <a:rPr lang="es-ES" sz="4000" b="1" noProof="0" dirty="0" smtClean="0">
                <a:solidFill>
                  <a:srgbClr val="000000"/>
                </a:solidFill>
              </a:rPr>
              <a:t/>
            </a:r>
            <a:br>
              <a:rPr lang="es-ES" sz="4000" b="1" noProof="0" dirty="0" smtClean="0">
                <a:solidFill>
                  <a:srgbClr val="000000"/>
                </a:solidFill>
              </a:rPr>
            </a:br>
            <a:r>
              <a:rPr lang="es-ES" sz="3200" b="1" noProof="0" dirty="0" smtClean="0">
                <a:solidFill>
                  <a:srgbClr val="000000"/>
                </a:solidFill>
              </a:rPr>
              <a:t>Sesión 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31640" y="0"/>
            <a:ext cx="7272338" cy="1584325"/>
          </a:xfrm>
          <a:solidFill>
            <a:srgbClr val="FFFFFF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 anchor="b"/>
          <a:lstStyle/>
          <a:p>
            <a:pPr marL="838200" indent="-838200"/>
            <a:r>
              <a:rPr lang="es-ES" sz="1800" noProof="0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s-ES" sz="2000" b="1" noProof="0" dirty="0" smtClean="0"/>
              <a:t>Estándares y principios de derechos humanos guían toda la cooperación al desarrollo y programación en todos los sectores y en todas las fases del proceso de programación</a:t>
            </a:r>
            <a:r>
              <a:rPr lang="es-ES" sz="2000" b="1" noProof="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361475" name="Rectangle 3"/>
          <p:cNvSpPr>
            <a:spLocks noChangeArrowheads="1"/>
          </p:cNvSpPr>
          <p:nvPr/>
        </p:nvSpPr>
        <p:spPr bwMode="auto">
          <a:xfrm>
            <a:off x="1259632" y="2636689"/>
            <a:ext cx="7489825" cy="34559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 err="1">
                <a:solidFill>
                  <a:srgbClr val="000000"/>
                </a:solidFill>
              </a:rPr>
              <a:t>Estándares</a:t>
            </a:r>
            <a:r>
              <a:rPr lang="en-US" dirty="0">
                <a:solidFill>
                  <a:srgbClr val="000000"/>
                </a:solidFill>
              </a:rPr>
              <a:t> y </a:t>
            </a:r>
            <a:r>
              <a:rPr lang="en-US" dirty="0" err="1">
                <a:solidFill>
                  <a:srgbClr val="000000"/>
                </a:solidFill>
              </a:rPr>
              <a:t>principios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mejoran</a:t>
            </a:r>
            <a:r>
              <a:rPr lang="en-US" dirty="0">
                <a:solidFill>
                  <a:srgbClr val="000000"/>
                </a:solidFill>
              </a:rPr>
              <a:t> la </a:t>
            </a:r>
            <a:r>
              <a:rPr lang="en-US" dirty="0" err="1">
                <a:solidFill>
                  <a:srgbClr val="000000"/>
                </a:solidFill>
              </a:rPr>
              <a:t>calidad</a:t>
            </a:r>
            <a:r>
              <a:rPr lang="en-US" dirty="0">
                <a:solidFill>
                  <a:srgbClr val="000000"/>
                </a:solidFill>
              </a:rPr>
              <a:t> de los </a:t>
            </a:r>
            <a:r>
              <a:rPr lang="en-US" dirty="0" err="1">
                <a:solidFill>
                  <a:srgbClr val="000000"/>
                </a:solidFill>
              </a:rPr>
              <a:t>resultados</a:t>
            </a:r>
            <a:r>
              <a:rPr lang="en-US" dirty="0">
                <a:solidFill>
                  <a:srgbClr val="000000"/>
                </a:solidFill>
              </a:rPr>
              <a:t> y </a:t>
            </a:r>
            <a:r>
              <a:rPr lang="en-US" dirty="0" err="1" smtClean="0">
                <a:solidFill>
                  <a:srgbClr val="000000"/>
                </a:solidFill>
              </a:rPr>
              <a:t>procesos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  <a:endParaRPr lang="en-US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 err="1">
                <a:solidFill>
                  <a:srgbClr val="000000"/>
                </a:solidFill>
              </a:rPr>
              <a:t>Estándares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delinean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las</a:t>
            </a:r>
            <a:r>
              <a:rPr lang="en-US" dirty="0">
                <a:solidFill>
                  <a:srgbClr val="000000"/>
                </a:solidFill>
              </a:rPr>
              <a:t> "</a:t>
            </a:r>
            <a:r>
              <a:rPr lang="en-US" dirty="0" err="1">
                <a:solidFill>
                  <a:srgbClr val="000000"/>
                </a:solidFill>
              </a:rPr>
              <a:t>reglas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juego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  <a:r>
              <a:rPr lang="en-US" dirty="0">
                <a:solidFill>
                  <a:srgbClr val="000000"/>
                </a:solidFill>
              </a:rPr>
              <a:t>en el </a:t>
            </a:r>
            <a:r>
              <a:rPr lang="en-US" dirty="0" err="1">
                <a:solidFill>
                  <a:srgbClr val="000000"/>
                </a:solidFill>
              </a:rPr>
              <a:t>que</a:t>
            </a:r>
            <a:r>
              <a:rPr lang="en-US" dirty="0">
                <a:solidFill>
                  <a:srgbClr val="000000"/>
                </a:solidFill>
              </a:rPr>
              <a:t> el </a:t>
            </a:r>
            <a:r>
              <a:rPr lang="en-US" dirty="0" err="1">
                <a:solidFill>
                  <a:srgbClr val="000000"/>
                </a:solidFill>
              </a:rPr>
              <a:t>desarrollo</a:t>
            </a:r>
            <a:r>
              <a:rPr lang="en-US" dirty="0">
                <a:solidFill>
                  <a:srgbClr val="000000"/>
                </a:solidFill>
              </a:rPr>
              <a:t> se </a:t>
            </a:r>
            <a:r>
              <a:rPr lang="en-US" dirty="0" err="1">
                <a:solidFill>
                  <a:srgbClr val="000000"/>
                </a:solidFill>
              </a:rPr>
              <a:t>lleva</a:t>
            </a:r>
            <a:r>
              <a:rPr lang="en-US" dirty="0">
                <a:solidFill>
                  <a:srgbClr val="000000"/>
                </a:solidFill>
              </a:rPr>
              <a:t> a </a:t>
            </a:r>
            <a:r>
              <a:rPr lang="en-US" dirty="0" err="1" smtClean="0">
                <a:solidFill>
                  <a:srgbClr val="000000"/>
                </a:solidFill>
              </a:rPr>
              <a:t>cabo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  <a:endParaRPr lang="en-US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 err="1">
                <a:solidFill>
                  <a:srgbClr val="000000"/>
                </a:solidFill>
              </a:rPr>
              <a:t>Principios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proporcionan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las</a:t>
            </a:r>
            <a:r>
              <a:rPr lang="en-US" dirty="0">
                <a:solidFill>
                  <a:srgbClr val="000000"/>
                </a:solidFill>
              </a:rPr>
              <a:t> "</a:t>
            </a:r>
            <a:r>
              <a:rPr lang="en-US" dirty="0" err="1">
                <a:solidFill>
                  <a:srgbClr val="000000"/>
                </a:solidFill>
              </a:rPr>
              <a:t>reglas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juego</a:t>
            </a:r>
            <a:r>
              <a:rPr lang="en-US" dirty="0">
                <a:solidFill>
                  <a:srgbClr val="000000"/>
                </a:solidFill>
              </a:rPr>
              <a:t>" </a:t>
            </a:r>
            <a:r>
              <a:rPr lang="en-US" dirty="0" err="1">
                <a:solidFill>
                  <a:srgbClr val="000000"/>
                </a:solidFill>
              </a:rPr>
              <a:t>para</a:t>
            </a:r>
            <a:r>
              <a:rPr lang="en-US" dirty="0">
                <a:solidFill>
                  <a:srgbClr val="000000"/>
                </a:solidFill>
              </a:rPr>
              <a:t> el </a:t>
            </a:r>
            <a:r>
              <a:rPr lang="en-US" dirty="0" err="1">
                <a:solidFill>
                  <a:srgbClr val="000000"/>
                </a:solidFill>
              </a:rPr>
              <a:t>proceso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desarrollo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SzPct val="75000"/>
              <a:buFont typeface="Wingdings" pitchFamily="2" charset="2"/>
              <a:buChar char="§"/>
            </a:pP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61477" name="PubRRectCallout"/>
          <p:cNvSpPr>
            <a:spLocks noEditPoints="1" noChangeArrowheads="1"/>
          </p:cNvSpPr>
          <p:nvPr/>
        </p:nvSpPr>
        <p:spPr bwMode="auto">
          <a:xfrm>
            <a:off x="17038" y="1412776"/>
            <a:ext cx="1828800" cy="1524000"/>
          </a:xfrm>
          <a:custGeom>
            <a:avLst/>
            <a:gdLst>
              <a:gd name="T0" fmla="*/ 914400 w 21600"/>
              <a:gd name="T1" fmla="*/ 0 h 21600"/>
              <a:gd name="T2" fmla="*/ 0 w 21600"/>
              <a:gd name="T3" fmla="*/ 609459 h 21600"/>
              <a:gd name="T4" fmla="*/ 728726 w 21600"/>
              <a:gd name="T5" fmla="*/ 1524000 h 21600"/>
              <a:gd name="T6" fmla="*/ 914400 w 21600"/>
              <a:gd name="T7" fmla="*/ 1218988 h 21600"/>
              <a:gd name="T8" fmla="*/ 1828800 w 21600"/>
              <a:gd name="T9" fmla="*/ 609459 h 21600"/>
              <a:gd name="T10" fmla="*/ 3 60000 65536"/>
              <a:gd name="T11" fmla="*/ 2 60000 65536"/>
              <a:gd name="T12" fmla="*/ 1 60000 65536"/>
              <a:gd name="T13" fmla="*/ 1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2000" b="1" dirty="0">
              <a:solidFill>
                <a:srgbClr val="6600FF"/>
              </a:solidFill>
            </a:endParaRPr>
          </a:p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 dirty="0">
                <a:solidFill>
                  <a:srgbClr val="6600FF"/>
                </a:solidFill>
              </a:rPr>
              <a:t>PROCESO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04144" y="116632"/>
            <a:ext cx="7489527" cy="1512467"/>
          </a:xfrm>
          <a:solidFill>
            <a:srgbClr val="FFFFFF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 anchor="b"/>
          <a:lstStyle/>
          <a:p>
            <a:pPr marL="838200" indent="-838200"/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La cooperación para el desarrollo contribuye al desarrollo de las capacidades de los “Portadores de Deberes” </a:t>
            </a: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para </a:t>
            </a: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cumplir con sus obligaciones y/o las capacidades de los “Titulares de Derechos” </a:t>
            </a: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para </a:t>
            </a: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reclamar sus derechos</a:t>
            </a:r>
          </a:p>
        </p:txBody>
      </p:sp>
      <p:sp>
        <p:nvSpPr>
          <p:cNvPr id="363523" name="Rectangle 3"/>
          <p:cNvSpPr>
            <a:spLocks noChangeArrowheads="1"/>
          </p:cNvSpPr>
          <p:nvPr/>
        </p:nvSpPr>
        <p:spPr bwMode="auto">
          <a:xfrm>
            <a:off x="971600" y="1700808"/>
            <a:ext cx="8066087" cy="49685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endParaRPr lang="en-US" sz="2000" dirty="0" smtClean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rgbClr val="000000"/>
                </a:solidFill>
              </a:rPr>
              <a:t>Enfoque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sobre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relación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individuos</a:t>
            </a:r>
            <a:r>
              <a:rPr lang="en-US" sz="2000" dirty="0">
                <a:solidFill>
                  <a:srgbClr val="000000"/>
                </a:solidFill>
              </a:rPr>
              <a:t>-Estado (</a:t>
            </a:r>
            <a:r>
              <a:rPr lang="en-US" sz="2000" dirty="0" err="1">
                <a:solidFill>
                  <a:srgbClr val="000000"/>
                </a:solidFill>
              </a:rPr>
              <a:t>reclamaciones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obligaciones</a:t>
            </a:r>
            <a:r>
              <a:rPr lang="en-US" sz="2000" dirty="0" smtClean="0">
                <a:solidFill>
                  <a:srgbClr val="000000"/>
                </a:solidFill>
              </a:rPr>
              <a:t>);</a:t>
            </a:r>
            <a:endParaRPr lang="en-US" sz="2000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sz="2000" dirty="0" err="1" smtClean="0">
                <a:solidFill>
                  <a:srgbClr val="000000"/>
                </a:solidFill>
              </a:rPr>
              <a:t>Cambio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de la </a:t>
            </a:r>
            <a:r>
              <a:rPr lang="en-US" sz="2000" dirty="0" err="1">
                <a:solidFill>
                  <a:srgbClr val="000000"/>
                </a:solidFill>
              </a:rPr>
              <a:t>concepción</a:t>
            </a:r>
            <a:r>
              <a:rPr lang="en-US" sz="2000" dirty="0">
                <a:solidFill>
                  <a:srgbClr val="000000"/>
                </a:solidFill>
              </a:rPr>
              <a:t> del </a:t>
            </a:r>
            <a:r>
              <a:rPr lang="en-US" sz="2000" dirty="0" err="1">
                <a:solidFill>
                  <a:srgbClr val="000000"/>
                </a:solidFill>
              </a:rPr>
              <a:t>desarrollo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que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tiene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como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foco</a:t>
            </a:r>
            <a:r>
              <a:rPr lang="en-US" sz="2000" dirty="0">
                <a:solidFill>
                  <a:srgbClr val="000000"/>
                </a:solidFill>
              </a:rPr>
              <a:t> principal la </a:t>
            </a:r>
            <a:r>
              <a:rPr lang="en-US" sz="2000" dirty="0" err="1">
                <a:solidFill>
                  <a:srgbClr val="000000"/>
                </a:solidFill>
              </a:rPr>
              <a:t>prestación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servicios</a:t>
            </a:r>
            <a:r>
              <a:rPr lang="en-US" sz="2000" dirty="0">
                <a:solidFill>
                  <a:srgbClr val="000000"/>
                </a:solidFill>
              </a:rPr>
              <a:t> a </a:t>
            </a:r>
            <a:r>
              <a:rPr lang="en-US" sz="2000" dirty="0" err="1">
                <a:solidFill>
                  <a:srgbClr val="000000"/>
                </a:solidFill>
              </a:rPr>
              <a:t>uno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que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tiene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como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foco</a:t>
            </a:r>
            <a:r>
              <a:rPr lang="en-US" sz="2000" dirty="0">
                <a:solidFill>
                  <a:srgbClr val="000000"/>
                </a:solidFill>
              </a:rPr>
              <a:t> principal la </a:t>
            </a:r>
            <a:r>
              <a:rPr lang="en-US" sz="2000" dirty="0" err="1">
                <a:solidFill>
                  <a:srgbClr val="000000"/>
                </a:solidFill>
              </a:rPr>
              <a:t>creación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capacidad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reclamar</a:t>
            </a:r>
            <a:r>
              <a:rPr lang="en-US" sz="2000" dirty="0">
                <a:solidFill>
                  <a:srgbClr val="000000"/>
                </a:solidFill>
              </a:rPr>
              <a:t> y </a:t>
            </a:r>
            <a:r>
              <a:rPr lang="en-US" sz="2000" dirty="0" err="1">
                <a:solidFill>
                  <a:srgbClr val="000000"/>
                </a:solidFill>
              </a:rPr>
              <a:t>hacer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efectivos</a:t>
            </a:r>
            <a:r>
              <a:rPr lang="en-US" sz="2000" dirty="0">
                <a:solidFill>
                  <a:srgbClr val="000000"/>
                </a:solidFill>
              </a:rPr>
              <a:t> los </a:t>
            </a:r>
            <a:r>
              <a:rPr lang="en-US" sz="2000" dirty="0" err="1">
                <a:solidFill>
                  <a:srgbClr val="000000"/>
                </a:solidFill>
              </a:rPr>
              <a:t>d</a:t>
            </a:r>
            <a:r>
              <a:rPr lang="en-US" sz="2000" dirty="0" err="1" smtClean="0">
                <a:solidFill>
                  <a:srgbClr val="000000"/>
                </a:solidFill>
              </a:rPr>
              <a:t>erechos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humanos</a:t>
            </a:r>
            <a:r>
              <a:rPr lang="en-US" sz="2000" dirty="0" smtClean="0">
                <a:solidFill>
                  <a:srgbClr val="000000"/>
                </a:solidFill>
              </a:rPr>
              <a:t>. </a:t>
            </a:r>
            <a:endParaRPr lang="en-US" sz="2000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SzPct val="100000"/>
            </a:pPr>
            <a:endParaRPr lang="en-US" sz="2000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sz="2000" dirty="0" err="1">
                <a:solidFill>
                  <a:srgbClr val="000000"/>
                </a:solidFill>
              </a:rPr>
              <a:t>Estados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requieren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capacidad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para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fortalecer</a:t>
            </a:r>
            <a:r>
              <a:rPr lang="en-US" sz="2000" dirty="0">
                <a:solidFill>
                  <a:srgbClr val="000000"/>
                </a:solidFill>
              </a:rPr>
              <a:t> los </a:t>
            </a:r>
            <a:r>
              <a:rPr lang="en-US" sz="2000" dirty="0" err="1">
                <a:solidFill>
                  <a:srgbClr val="000000"/>
                </a:solidFill>
              </a:rPr>
              <a:t>sistemas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nacionales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protección</a:t>
            </a:r>
            <a:r>
              <a:rPr lang="en-US" sz="2000" dirty="0">
                <a:solidFill>
                  <a:srgbClr val="000000"/>
                </a:solidFill>
              </a:rPr>
              <a:t> y </a:t>
            </a:r>
            <a:r>
              <a:rPr lang="en-US" sz="2000" dirty="0" err="1">
                <a:solidFill>
                  <a:srgbClr val="000000"/>
                </a:solidFill>
              </a:rPr>
              <a:t>cumplir</a:t>
            </a:r>
            <a:r>
              <a:rPr lang="en-US" sz="2000" dirty="0">
                <a:solidFill>
                  <a:srgbClr val="000000"/>
                </a:solidFill>
              </a:rPr>
              <a:t> con </a:t>
            </a:r>
            <a:r>
              <a:rPr lang="en-US" sz="2000" dirty="0" err="1">
                <a:solidFill>
                  <a:srgbClr val="000000"/>
                </a:solidFill>
              </a:rPr>
              <a:t>sus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obligaciones</a:t>
            </a:r>
            <a:r>
              <a:rPr lang="en-US" sz="2000" dirty="0">
                <a:solidFill>
                  <a:srgbClr val="000000"/>
                </a:solidFill>
              </a:rPr>
              <a:t>.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63526" name="PubRRectCallout"/>
          <p:cNvSpPr>
            <a:spLocks noEditPoints="1" noChangeArrowheads="1"/>
          </p:cNvSpPr>
          <p:nvPr/>
        </p:nvSpPr>
        <p:spPr bwMode="auto">
          <a:xfrm>
            <a:off x="179388" y="1052736"/>
            <a:ext cx="1828800" cy="1524000"/>
          </a:xfrm>
          <a:custGeom>
            <a:avLst/>
            <a:gdLst>
              <a:gd name="T0" fmla="*/ 914400 w 21600"/>
              <a:gd name="T1" fmla="*/ 0 h 21600"/>
              <a:gd name="T2" fmla="*/ 0 w 21600"/>
              <a:gd name="T3" fmla="*/ 609459 h 21600"/>
              <a:gd name="T4" fmla="*/ 728726 w 21600"/>
              <a:gd name="T5" fmla="*/ 1524000 h 21600"/>
              <a:gd name="T6" fmla="*/ 914400 w 21600"/>
              <a:gd name="T7" fmla="*/ 1218988 h 21600"/>
              <a:gd name="T8" fmla="*/ 1828800 w 21600"/>
              <a:gd name="T9" fmla="*/ 609459 h 21600"/>
              <a:gd name="T10" fmla="*/ 3 60000 65536"/>
              <a:gd name="T11" fmla="*/ 2 60000 65536"/>
              <a:gd name="T12" fmla="*/ 1 60000 65536"/>
              <a:gd name="T13" fmla="*/ 1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2400" b="1" dirty="0">
              <a:solidFill>
                <a:srgbClr val="6600FF"/>
              </a:solidFill>
            </a:endParaRPr>
          </a:p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 dirty="0">
                <a:solidFill>
                  <a:srgbClr val="6600FF"/>
                </a:solidFill>
              </a:rPr>
              <a:t>EFECTO DIRECTO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 idx="4294967295"/>
          </p:nvPr>
        </p:nvSpPr>
        <p:spPr>
          <a:xfrm>
            <a:off x="1403350" y="274638"/>
            <a:ext cx="7283450" cy="1143000"/>
          </a:xfrm>
        </p:spPr>
        <p:txBody>
          <a:bodyPr/>
          <a:lstStyle/>
          <a:p>
            <a:pPr>
              <a:buSzPct val="100000"/>
            </a:pPr>
            <a:r>
              <a:rPr lang="es-ES" sz="4000" b="1" noProof="0" dirty="0" smtClean="0">
                <a:solidFill>
                  <a:srgbClr val="000000"/>
                </a:solidFill>
              </a:rPr>
              <a:t>Titulares </a:t>
            </a:r>
            <a:r>
              <a:rPr lang="es-ES" sz="4000" b="1" noProof="0" dirty="0" smtClean="0">
                <a:solidFill>
                  <a:srgbClr val="000000"/>
                </a:solidFill>
              </a:rPr>
              <a:t>de derechos y </a:t>
            </a:r>
            <a:br>
              <a:rPr lang="es-ES" sz="4000" b="1" noProof="0" dirty="0" smtClean="0">
                <a:solidFill>
                  <a:srgbClr val="000000"/>
                </a:solidFill>
              </a:rPr>
            </a:br>
            <a:r>
              <a:rPr lang="es-ES" sz="4000" b="1" noProof="0" dirty="0" smtClean="0">
                <a:solidFill>
                  <a:srgbClr val="000000"/>
                </a:solidFill>
              </a:rPr>
              <a:t>portadores de deberes</a:t>
            </a:r>
          </a:p>
        </p:txBody>
      </p:sp>
      <p:sp>
        <p:nvSpPr>
          <p:cNvPr id="1331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latin typeface="Arial" pitchFamily="34" charset="0"/>
              </a:rPr>
              <a:t>Los titulares de derechos: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s-ES" sz="2000" b="1" i="1" noProof="0" dirty="0" smtClean="0">
                <a:solidFill>
                  <a:srgbClr val="000000"/>
                </a:solidFill>
                <a:latin typeface="Arial" pitchFamily="34" charset="0"/>
              </a:rPr>
              <a:t>7.095.306.380 personas (aprox.)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endParaRPr lang="es-ES" sz="2000" b="1" i="1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Todo individuo, ya sea un hombre, mujer o niño, de cualquier raza, grupo étnico o condición social</a:t>
            </a:r>
          </a:p>
          <a:p>
            <a:pPr marL="0" indent="0">
              <a:spcBef>
                <a:spcPct val="35000"/>
              </a:spcBef>
              <a:buNone/>
            </a:pPr>
            <a:endParaRPr lang="es-ES" sz="180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En cierta medida, grupos: por ejemplo, los Pueblos Indígenas</a:t>
            </a:r>
          </a:p>
        </p:txBody>
      </p:sp>
      <p:sp>
        <p:nvSpPr>
          <p:cNvPr id="13316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716463" y="1773238"/>
            <a:ext cx="4038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latin typeface="Arial" pitchFamily="34" charset="0"/>
              </a:rPr>
              <a:t>Portadores de deberes: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s-ES" sz="2000" b="1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latin typeface="Arial" pitchFamily="34" charset="0"/>
              </a:rPr>
              <a:t>Mucho menos</a:t>
            </a:r>
          </a:p>
          <a:p>
            <a:pPr>
              <a:lnSpc>
                <a:spcPct val="80000"/>
              </a:lnSpc>
              <a:buFont typeface="Arial" pitchFamily="34" charset="0"/>
              <a:buNone/>
            </a:pPr>
            <a:endParaRPr lang="es-ES" sz="2000" b="1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En primer lugar los Estados</a:t>
            </a: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En algunos casos los individuos tienen obligaciones específicas</a:t>
            </a: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Los individuos y las entidades privadas tienen responsabilidades genéricas hacia la comunidad de respetar los derechos de los demás</a:t>
            </a:r>
          </a:p>
          <a:p>
            <a:pPr>
              <a:spcBef>
                <a:spcPct val="35000"/>
              </a:spcBef>
              <a:buFont typeface="Wingdings" pitchFamily="2" charset="2"/>
              <a:buChar char="§"/>
            </a:pPr>
            <a:r>
              <a:rPr lang="es-ES" sz="1800" noProof="0" dirty="0" smtClean="0">
                <a:solidFill>
                  <a:srgbClr val="000000"/>
                </a:solidFill>
                <a:latin typeface="Arial" pitchFamily="34" charset="0"/>
              </a:rPr>
              <a:t>Asociados para el desarrollo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640" y="116632"/>
            <a:ext cx="7471048" cy="1166813"/>
          </a:xfrm>
        </p:spPr>
        <p:txBody>
          <a:bodyPr/>
          <a:lstStyle/>
          <a:p>
            <a:pPr>
              <a:buSzPct val="100000"/>
            </a:pPr>
            <a:r>
              <a:rPr lang="es-ES" sz="2800" b="1" noProof="0" dirty="0" smtClean="0">
                <a:solidFill>
                  <a:srgbClr val="000000"/>
                </a:solidFill>
              </a:rPr>
              <a:t>Elementos básicos del EBDH ... la relación Portadores de</a:t>
            </a:r>
            <a:r>
              <a:rPr lang="es-ES" sz="2800" b="1" noProof="0" dirty="0" smtClean="0"/>
              <a:t> Deberes</a:t>
            </a:r>
            <a:r>
              <a:rPr lang="es-ES" sz="2800" b="1" noProof="0" dirty="0" smtClean="0">
                <a:solidFill>
                  <a:srgbClr val="000000"/>
                </a:solidFill>
              </a:rPr>
              <a:t>/Titular de Derechos</a:t>
            </a:r>
          </a:p>
        </p:txBody>
      </p:sp>
      <p:pic>
        <p:nvPicPr>
          <p:cNvPr id="14339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>
            <a:lum bright="-20000" contrast="30000"/>
          </a:blip>
          <a:srcRect/>
          <a:stretch>
            <a:fillRect/>
          </a:stretch>
        </p:blipFill>
        <p:spPr>
          <a:xfrm>
            <a:off x="530225" y="1598613"/>
            <a:ext cx="8039100" cy="4819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476250"/>
            <a:ext cx="7200900" cy="792163"/>
          </a:xfrm>
          <a:solidFill>
            <a:srgbClr val="FFFFFF"/>
          </a:solidFill>
        </p:spPr>
        <p:txBody>
          <a:bodyPr anchor="t">
            <a:normAutofit fontScale="90000"/>
          </a:bodyPr>
          <a:lstStyle/>
          <a:p>
            <a:pPr>
              <a:buSzPct val="100000"/>
            </a:pPr>
            <a:r>
              <a:rPr lang="es-ES" sz="2900" noProof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Desarrollo de la Capacidad de los titulares de derechos y portadores </a:t>
            </a:r>
            <a:r>
              <a:rPr lang="es-ES" sz="2900" noProof="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de deberes</a:t>
            </a:r>
          </a:p>
        </p:txBody>
      </p:sp>
      <p:graphicFrame>
        <p:nvGraphicFramePr>
          <p:cNvPr id="1026" name="Object 4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96995727"/>
              </p:ext>
            </p:extLst>
          </p:nvPr>
        </p:nvGraphicFramePr>
        <p:xfrm>
          <a:off x="1620838" y="1628775"/>
          <a:ext cx="6548437" cy="491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Presentation" r:id="rId4" imgW="3781183" imgH="2837659" progId="PowerPoint.Show.8">
                  <p:embed/>
                </p:oleObj>
              </mc:Choice>
              <mc:Fallback>
                <p:oleObj name="Presentation" r:id="rId4" imgW="3781183" imgH="2837659" progId="PowerPoint.Show.8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 b="10741"/>
                      <a:stretch>
                        <a:fillRect/>
                      </a:stretch>
                    </p:blipFill>
                    <p:spPr bwMode="auto">
                      <a:xfrm>
                        <a:off x="1620838" y="1628775"/>
                        <a:ext cx="6548437" cy="4914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5016012"/>
              </p:ext>
            </p:extLst>
          </p:nvPr>
        </p:nvGraphicFramePr>
        <p:xfrm>
          <a:off x="395536" y="1628800"/>
          <a:ext cx="8062664" cy="4899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GB" sz="2400" b="1" dirty="0" err="1"/>
              <a:t>Integraci</a:t>
            </a:r>
            <a:r>
              <a:rPr lang="en-US" sz="2400" b="1" dirty="0">
                <a:solidFill>
                  <a:srgbClr val="000000"/>
                </a:solidFill>
                <a:ea typeface="ＭＳ Ｐゴシック" pitchFamily="34" charset="-128"/>
              </a:rPr>
              <a:t>ó</a:t>
            </a:r>
            <a:r>
              <a:rPr lang="en-GB" sz="2400" b="1" dirty="0"/>
              <a:t>n de los </a:t>
            </a:r>
            <a:r>
              <a:rPr lang="en-GB" sz="2400" b="1" dirty="0" err="1"/>
              <a:t>principios</a:t>
            </a:r>
            <a:r>
              <a:rPr lang="en-GB" sz="2400" b="1" dirty="0"/>
              <a:t> y </a:t>
            </a:r>
            <a:r>
              <a:rPr lang="en-GB" sz="2400" b="1" dirty="0" err="1"/>
              <a:t>est</a:t>
            </a:r>
            <a:r>
              <a:rPr lang="en-US" sz="2400" b="1" dirty="0">
                <a:solidFill>
                  <a:srgbClr val="000000"/>
                </a:solidFill>
                <a:ea typeface="ＭＳ Ｐゴシック" pitchFamily="34" charset="-128"/>
              </a:rPr>
              <a:t>á</a:t>
            </a:r>
            <a:r>
              <a:rPr lang="en-GB" sz="2400" b="1" dirty="0" err="1"/>
              <a:t>ndares</a:t>
            </a:r>
            <a:r>
              <a:rPr lang="en-GB" sz="2400" b="1" dirty="0"/>
              <a:t> de </a:t>
            </a:r>
            <a:r>
              <a:rPr lang="en-GB" sz="2400" b="1" dirty="0" err="1"/>
              <a:t>derechos</a:t>
            </a:r>
            <a:r>
              <a:rPr lang="en-GB" sz="2400" b="1" dirty="0"/>
              <a:t> </a:t>
            </a:r>
            <a:r>
              <a:rPr lang="en-GB" sz="2400" b="1" dirty="0" err="1"/>
              <a:t>humanos</a:t>
            </a:r>
            <a:r>
              <a:rPr lang="en-GB" sz="2400" b="1" dirty="0"/>
              <a:t> en el </a:t>
            </a:r>
            <a:r>
              <a:rPr lang="en-GB" sz="2400" b="1" dirty="0" err="1"/>
              <a:t>proceso</a:t>
            </a:r>
            <a:r>
              <a:rPr lang="en-GB" sz="2400" b="1" dirty="0"/>
              <a:t> de </a:t>
            </a:r>
            <a:r>
              <a:rPr lang="en-GB" sz="2400" b="1" dirty="0" err="1" smtClean="0"/>
              <a:t>programaci</a:t>
            </a:r>
            <a:r>
              <a:rPr lang="es-ES" sz="2400" b="1" dirty="0">
                <a:solidFill>
                  <a:srgbClr val="000000"/>
                </a:solidFill>
              </a:rPr>
              <a:t>ó</a:t>
            </a:r>
            <a:r>
              <a:rPr lang="en-GB" sz="2400" b="1" dirty="0" smtClean="0"/>
              <a:t>n </a:t>
            </a:r>
            <a:r>
              <a:rPr lang="en-GB" sz="2400" b="1" dirty="0"/>
              <a:t>MANUD</a:t>
            </a:r>
          </a:p>
        </p:txBody>
      </p:sp>
      <p:sp>
        <p:nvSpPr>
          <p:cNvPr id="4100" name="Rectangle 2"/>
          <p:cNvSpPr>
            <a:spLocks noChangeArrowheads="1"/>
          </p:cNvSpPr>
          <p:nvPr/>
        </p:nvSpPr>
        <p:spPr bwMode="auto">
          <a:xfrm>
            <a:off x="3419475" y="3751263"/>
            <a:ext cx="2089150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933450" eaLnBrk="0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Pct val="100000"/>
              <a:buFont typeface="Arial" charset="0"/>
              <a:buNone/>
            </a:pPr>
            <a:r>
              <a:rPr lang="en-GB">
                <a:solidFill>
                  <a:srgbClr val="000000"/>
                </a:solidFill>
              </a:rPr>
              <a:t>Estándares y Principios de Derechos Humanos </a:t>
            </a:r>
          </a:p>
        </p:txBody>
      </p:sp>
    </p:spTree>
    <p:extLst>
      <p:ext uri="{BB962C8B-B14F-4D97-AF65-F5344CB8AC3E}">
        <p14:creationId xmlns:p14="http://schemas.microsoft.com/office/powerpoint/2010/main" val="175495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b="1" noProof="0" dirty="0" smtClean="0">
                <a:solidFill>
                  <a:srgbClr val="0033CC"/>
                </a:solidFill>
              </a:rPr>
              <a:t>Ejercicio 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sz="2800" noProof="0" smtClean="0">
                <a:solidFill>
                  <a:srgbClr val="000000"/>
                </a:solidFill>
              </a:rPr>
              <a:t>Lluvia de ideas en grupos sobre las diferencias esenciales entre lo que se suele llamar un "enfoque basado en las necesidades" y un "enfoque basado en Derechos Humanos"</a:t>
            </a:r>
          </a:p>
          <a:p>
            <a:endParaRPr lang="es-ES" sz="2800" noProof="0" smtClean="0">
              <a:solidFill>
                <a:srgbClr val="000000"/>
              </a:solidFill>
            </a:endParaRPr>
          </a:p>
          <a:p>
            <a:r>
              <a:rPr lang="es-ES" sz="2800" noProof="0" smtClean="0">
                <a:solidFill>
                  <a:srgbClr val="000000"/>
                </a:solidFill>
              </a:rPr>
              <a:t>Proporcionar tres tarjetas (una sola idea en cada tarjeta) por mesa.</a:t>
            </a:r>
          </a:p>
          <a:p>
            <a:endParaRPr lang="es-ES" sz="2800" noProof="0" smtClean="0">
              <a:solidFill>
                <a:srgbClr val="000000"/>
              </a:solidFill>
            </a:endParaRPr>
          </a:p>
          <a:p>
            <a:pPr>
              <a:buSzPct val="100000"/>
              <a:buFont typeface="Arial" pitchFamily="34" charset="0"/>
              <a:buNone/>
            </a:pPr>
            <a:endParaRPr lang="es-ES" sz="2800" noProof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50825" y="1557338"/>
            <a:ext cx="4127500" cy="5057775"/>
          </a:xfrm>
          <a:solidFill>
            <a:srgbClr val="FFFFFF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r>
              <a:rPr lang="es-ES" sz="2000" b="1" u="sng" noProof="0" dirty="0" smtClean="0">
                <a:solidFill>
                  <a:srgbClr val="000000"/>
                </a:solidFill>
              </a:rPr>
              <a:t>"Se basan en necesidades"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La acción es voluntaria/opcional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 Las "necesidades" son contextuales e indefinidas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b="1" noProof="0" dirty="0" smtClean="0">
                <a:solidFill>
                  <a:srgbClr val="000000"/>
                </a:solidFill>
              </a:rPr>
              <a:t>Merecen ayuda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b="1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Beneficiarios pasivos - pueden ser invitados a participar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Maneras pragmáticas para trabajar con las estructuras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El desarrollo es tecnocrático - para los expertos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2000" noProof="0" dirty="0" smtClean="0">
                <a:solidFill>
                  <a:srgbClr val="000000"/>
                </a:solidFill>
              </a:rPr>
              <a:t>Jerarquía de necesidades</a:t>
            </a:r>
          </a:p>
        </p:txBody>
      </p:sp>
      <p:sp>
        <p:nvSpPr>
          <p:cNvPr id="88474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356100" y="1268413"/>
            <a:ext cx="4546600" cy="5337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r>
              <a:rPr lang="es-ES" sz="2000" b="1" u="sng" noProof="0" dirty="0" smtClean="0">
                <a:solidFill>
                  <a:srgbClr val="000000"/>
                </a:solidFill>
              </a:rPr>
              <a:t>"Basado en Derechos Humanos"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2000" b="1" u="sng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La acción es obligatoria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Reivindicaciones y prerrogativas universales y establecidas por ley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Prerrogativa de derechos exigibles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Participantes activos por derecho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Las estructuras de poder deben ser efectivamente cambiadas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El desarrollo transforma los comportamientos, las instituciones y potencia a los titulares de derechos</a:t>
            </a:r>
          </a:p>
          <a:p>
            <a:pPr marL="0" indent="0" defTabSz="457200">
              <a:lnSpc>
                <a:spcPct val="70000"/>
              </a:lnSpc>
              <a:buFont typeface="Arial" pitchFamily="34" charset="0"/>
              <a:buNone/>
            </a:pPr>
            <a:endParaRPr lang="es-ES" sz="1800" noProof="0" dirty="0" smtClean="0">
              <a:solidFill>
                <a:srgbClr val="000000"/>
              </a:solidFill>
            </a:endParaRPr>
          </a:p>
          <a:p>
            <a:pPr marL="0" indent="0" defTabSz="457200">
              <a:lnSpc>
                <a:spcPct val="70000"/>
              </a:lnSpc>
            </a:pPr>
            <a:r>
              <a:rPr lang="es-ES" sz="1800" noProof="0" dirty="0" smtClean="0">
                <a:solidFill>
                  <a:srgbClr val="000000"/>
                </a:solidFill>
              </a:rPr>
              <a:t>Los derechos son indivisibles e interdependientes, aunque en cualquier situación práctica puede ser necesario ordenarlos por prioridades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195513" y="333375"/>
            <a:ext cx="62658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SzPct val="100000"/>
            </a:pPr>
            <a:r>
              <a:rPr lang="en-US" sz="3200" b="1">
                <a:solidFill>
                  <a:srgbClr val="000000"/>
                </a:solidFill>
              </a:rPr>
              <a:t>Otros enfoques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15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4739">
                                            <p:txEl>
                                              <p:charRg st="15" end="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22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84740">
                                            <p:txEl>
                                              <p:charRg st="22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45" end="8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84739">
                                            <p:txEl>
                                              <p:charRg st="45" end="8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43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84740">
                                            <p:txEl>
                                              <p:charRg st="43" end="1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85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84739">
                                            <p:txEl>
                                              <p:charRg st="85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102" end="1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84740">
                                            <p:txEl>
                                              <p:charRg st="102" end="1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99" end="1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884739">
                                            <p:txEl>
                                              <p:charRg st="99" end="1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134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884740">
                                            <p:txEl>
                                              <p:charRg st="134" end="1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154" end="1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884739">
                                            <p:txEl>
                                              <p:charRg st="154" end="1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164" end="2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884740">
                                            <p:txEl>
                                              <p:charRg st="164" end="2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194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84739">
                                            <p:txEl>
                                              <p:charRg st="194" end="2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210" end="2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884740">
                                            <p:txEl>
                                              <p:charRg st="210" end="2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39">
                                            <p:txEl>
                                              <p:charRg st="241" end="2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884739">
                                            <p:txEl>
                                              <p:charRg st="241" end="2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740">
                                            <p:txEl>
                                              <p:charRg st="287" end="3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884740">
                                            <p:txEl>
                                              <p:charRg st="287" end="3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/>
          </p:cNvSpPr>
          <p:nvPr>
            <p:ph type="title" idx="4294967295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pPr>
              <a:buSzPct val="100000"/>
            </a:pPr>
            <a:r>
              <a:rPr lang="es-ES" sz="3600" noProof="0" dirty="0" smtClean="0">
                <a:solidFill>
                  <a:srgbClr val="000000"/>
                </a:solidFill>
              </a:rPr>
              <a:t>Estándares de Derechos Humanos</a:t>
            </a:r>
          </a:p>
        </p:txBody>
      </p:sp>
      <p:sp>
        <p:nvSpPr>
          <p:cNvPr id="1843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s-ES" sz="2400" noProof="0" dirty="0" smtClean="0">
              <a:solidFill>
                <a:srgbClr val="000000"/>
              </a:solidFill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s-ES" sz="2400" b="1" u="sng" noProof="0" dirty="0" smtClean="0">
                <a:solidFill>
                  <a:srgbClr val="000000"/>
                </a:solidFill>
              </a:rPr>
              <a:t>Contenido mínimo </a:t>
            </a:r>
            <a:r>
              <a:rPr lang="es-ES" sz="2400" b="1" u="sng" noProof="0" dirty="0" smtClean="0">
                <a:solidFill>
                  <a:srgbClr val="000000"/>
                </a:solidFill>
              </a:rPr>
              <a:t>normativo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s-ES" sz="2400" b="1" u="sng" noProof="0" dirty="0" smtClean="0">
                <a:solidFill>
                  <a:srgbClr val="000000"/>
                </a:solidFill>
              </a:rPr>
              <a:t>del </a:t>
            </a:r>
            <a:r>
              <a:rPr lang="es-ES" sz="2400" b="1" u="sng" noProof="0" dirty="0" smtClean="0">
                <a:solidFill>
                  <a:srgbClr val="000000"/>
                </a:solidFill>
              </a:rPr>
              <a:t>derecho</a:t>
            </a:r>
            <a:r>
              <a:rPr lang="es-ES" sz="2400" noProof="0" dirty="0" smtClean="0">
                <a:solidFill>
                  <a:srgbClr val="000000"/>
                </a:solidFill>
              </a:rPr>
              <a:t>:</a:t>
            </a:r>
          </a:p>
          <a:p>
            <a:pPr>
              <a:lnSpc>
                <a:spcPct val="120000"/>
              </a:lnSpc>
              <a:buNone/>
            </a:pPr>
            <a:r>
              <a:rPr lang="es-ES" sz="2400" noProof="0" dirty="0" smtClean="0">
                <a:solidFill>
                  <a:srgbClr val="000000"/>
                </a:solidFill>
              </a:rPr>
              <a:t>- el </a:t>
            </a:r>
            <a:r>
              <a:rPr lang="es-ES" sz="2400" noProof="0" dirty="0" smtClean="0">
                <a:solidFill>
                  <a:srgbClr val="000000"/>
                </a:solidFill>
              </a:rPr>
              <a:t>tipo de derechos y </a:t>
            </a:r>
            <a:r>
              <a:rPr lang="es-CL" sz="2400" dirty="0" smtClean="0"/>
              <a:t>el</a:t>
            </a:r>
          </a:p>
          <a:p>
            <a:pPr>
              <a:lnSpc>
                <a:spcPct val="120000"/>
              </a:lnSpc>
              <a:buNone/>
            </a:pPr>
            <a:r>
              <a:rPr lang="es-CL" sz="2400" dirty="0" smtClean="0"/>
              <a:t>alcance de las </a:t>
            </a:r>
            <a:r>
              <a:rPr lang="es-ES" sz="2400" noProof="0" dirty="0" smtClean="0">
                <a:solidFill>
                  <a:srgbClr val="000000"/>
                </a:solidFill>
              </a:rPr>
              <a:t>obligaciones</a:t>
            </a:r>
          </a:p>
          <a:p>
            <a:pPr>
              <a:lnSpc>
                <a:spcPct val="120000"/>
              </a:lnSpc>
              <a:buNone/>
            </a:pPr>
            <a:r>
              <a:rPr lang="es-ES" sz="2400" noProof="0" dirty="0" smtClean="0">
                <a:solidFill>
                  <a:srgbClr val="000000"/>
                </a:solidFill>
              </a:rPr>
              <a:t>que </a:t>
            </a:r>
            <a:r>
              <a:rPr lang="es-ES" sz="2400" noProof="0" dirty="0" smtClean="0">
                <a:solidFill>
                  <a:srgbClr val="000000"/>
                </a:solidFill>
              </a:rPr>
              <a:t>el derecho implica </a:t>
            </a:r>
            <a:r>
              <a:rPr lang="es-ES" sz="2400" noProof="0" dirty="0" smtClean="0">
                <a:solidFill>
                  <a:srgbClr val="000000"/>
                </a:solidFill>
              </a:rPr>
              <a:t>como</a:t>
            </a:r>
          </a:p>
          <a:p>
            <a:pPr>
              <a:lnSpc>
                <a:spcPct val="120000"/>
              </a:lnSpc>
              <a:buNone/>
            </a:pPr>
            <a:r>
              <a:rPr lang="es-ES" sz="2400" noProof="0" dirty="0" smtClean="0">
                <a:solidFill>
                  <a:srgbClr val="000000"/>
                </a:solidFill>
              </a:rPr>
              <a:t>mínimo </a:t>
            </a:r>
            <a:r>
              <a:rPr lang="es-ES" sz="2400" noProof="0" dirty="0" smtClean="0">
                <a:solidFill>
                  <a:srgbClr val="000000"/>
                </a:solidFill>
              </a:rPr>
              <a:t>en la </a:t>
            </a:r>
            <a:r>
              <a:rPr lang="es-ES" sz="2400" noProof="0" dirty="0" smtClean="0">
                <a:solidFill>
                  <a:srgbClr val="000000"/>
                </a:solidFill>
              </a:rPr>
              <a:t>práctica</a:t>
            </a:r>
          </a:p>
          <a:p>
            <a:pPr lvl="1">
              <a:buFont typeface="Wingdings" pitchFamily="2" charset="2"/>
              <a:buChar char="§"/>
            </a:pPr>
            <a:r>
              <a:rPr lang="es-CL" sz="1800" dirty="0" smtClean="0"/>
              <a:t>Tratados </a:t>
            </a:r>
            <a:r>
              <a:rPr lang="es-CL" sz="1800" dirty="0"/>
              <a:t>Internacionales</a:t>
            </a:r>
            <a:endParaRPr lang="en-GB" sz="1800" dirty="0"/>
          </a:p>
          <a:p>
            <a:pPr lvl="1">
              <a:buFont typeface="Wingdings" pitchFamily="2" charset="2"/>
              <a:buChar char="§"/>
            </a:pPr>
            <a:r>
              <a:rPr lang="es-CL" sz="1800" dirty="0" smtClean="0"/>
              <a:t>Observaciones </a:t>
            </a:r>
            <a:r>
              <a:rPr lang="es-CL" sz="1800" dirty="0"/>
              <a:t>Generales</a:t>
            </a:r>
            <a:endParaRPr lang="en-GB" sz="1800" dirty="0"/>
          </a:p>
          <a:p>
            <a:pPr lvl="1">
              <a:buFont typeface="Wingdings" pitchFamily="2" charset="2"/>
              <a:buChar char="§"/>
            </a:pPr>
            <a:r>
              <a:rPr lang="es-CL" sz="1800" dirty="0" smtClean="0"/>
              <a:t>Normas </a:t>
            </a:r>
            <a:r>
              <a:rPr lang="es-CL" sz="1800" dirty="0"/>
              <a:t>Nacionales</a:t>
            </a:r>
            <a:endParaRPr lang="en-GB" sz="1800" dirty="0"/>
          </a:p>
          <a:p>
            <a:pPr>
              <a:lnSpc>
                <a:spcPct val="120000"/>
              </a:lnSpc>
              <a:buNone/>
            </a:pPr>
            <a:endParaRPr lang="es-ES" sz="2400" noProof="0" dirty="0" smtClean="0">
              <a:solidFill>
                <a:srgbClr val="000000"/>
              </a:solidFill>
            </a:endParaRPr>
          </a:p>
        </p:txBody>
      </p:sp>
      <p:sp>
        <p:nvSpPr>
          <p:cNvPr id="18436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</a:rPr>
              <a:t>En la programación, las normas guían ...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s-ES" sz="2000" b="1" noProof="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</a:rPr>
              <a:t>... La identificación de los retos del desarrollo como cuestiones de </a:t>
            </a:r>
            <a:r>
              <a:rPr lang="es-ES" sz="2000" b="1" dirty="0">
                <a:solidFill>
                  <a:srgbClr val="000000"/>
                </a:solidFill>
              </a:rPr>
              <a:t>d</a:t>
            </a:r>
            <a:r>
              <a:rPr lang="es-ES" sz="2000" b="1" noProof="0" dirty="0" err="1" smtClean="0">
                <a:solidFill>
                  <a:srgbClr val="000000"/>
                </a:solidFill>
              </a:rPr>
              <a:t>erechos</a:t>
            </a:r>
            <a:r>
              <a:rPr lang="es-ES" sz="2000" b="1" noProof="0" dirty="0" smtClean="0">
                <a:solidFill>
                  <a:srgbClr val="000000"/>
                </a:solidFill>
              </a:rPr>
              <a:t> humanos (Evaluación)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</a:rPr>
              <a:t>... Análisis de los roles y las capacidades de los titulares de derechos y portadores de deberes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</a:rPr>
              <a:t>... Definición de los objetivos de desarrollo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</a:rPr>
              <a:t>... Formulación de los indicadores </a:t>
            </a:r>
            <a:r>
              <a:rPr lang="es-ES" sz="2000" b="1" noProof="0" dirty="0" smtClean="0">
                <a:solidFill>
                  <a:srgbClr val="000000"/>
                </a:solidFill>
              </a:rPr>
              <a:t>correspondientes</a:t>
            </a:r>
            <a:endParaRPr lang="es-ES" sz="2000" b="1" noProof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9" name="Text Box 3"/>
          <p:cNvSpPr txBox="1">
            <a:spLocks noChangeArrowheads="1"/>
          </p:cNvSpPr>
          <p:nvPr/>
        </p:nvSpPr>
        <p:spPr bwMode="auto">
          <a:xfrm>
            <a:off x="1979613" y="1268413"/>
            <a:ext cx="5256212" cy="35086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400" b="1" dirty="0" err="1" smtClean="0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Portadores</a:t>
            </a:r>
            <a:r>
              <a:rPr lang="en-US" sz="2400" b="1" dirty="0" smtClean="0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 de </a:t>
            </a:r>
            <a:r>
              <a:rPr lang="en-US" sz="2400" b="1" dirty="0" err="1" smtClean="0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deberes</a:t>
            </a:r>
            <a:endParaRPr lang="en-US" sz="2400" b="1" dirty="0">
              <a:solidFill>
                <a:srgbClr val="6600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211638" y="2060575"/>
            <a:ext cx="685800" cy="838200"/>
          </a:xfrm>
          <a:prstGeom prst="downArrow">
            <a:avLst>
              <a:gd name="adj1" fmla="val 50000"/>
              <a:gd name="adj2" fmla="val 30556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lnSpc>
                <a:spcPct val="70000"/>
              </a:lnSpc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ja-JP" altLang="en-US" sz="2000" b="1">
              <a:solidFill>
                <a:srgbClr val="6600FF"/>
              </a:solidFill>
              <a:latin typeface="Calibri" pitchFamily="34" charset="0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258888" y="3644900"/>
            <a:ext cx="685800" cy="838200"/>
          </a:xfrm>
          <a:prstGeom prst="downArrow">
            <a:avLst>
              <a:gd name="adj1" fmla="val 50000"/>
              <a:gd name="adj2" fmla="val 30556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lnSpc>
                <a:spcPct val="70000"/>
              </a:lnSpc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ja-JP" altLang="en-US" sz="2000" b="1">
              <a:solidFill>
                <a:srgbClr val="6600FF"/>
              </a:solidFill>
              <a:latin typeface="Calibri" pitchFamily="34" charset="0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4140200" y="3644900"/>
            <a:ext cx="685800" cy="838200"/>
          </a:xfrm>
          <a:prstGeom prst="downArrow">
            <a:avLst>
              <a:gd name="adj1" fmla="val 50000"/>
              <a:gd name="adj2" fmla="val 30556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lnSpc>
                <a:spcPct val="70000"/>
              </a:lnSpc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ja-JP" altLang="en-US" sz="2000" b="1">
              <a:solidFill>
                <a:srgbClr val="6600FF"/>
              </a:solidFill>
              <a:latin typeface="Calibri" pitchFamily="34" charset="0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6948488" y="3644900"/>
            <a:ext cx="685800" cy="838200"/>
          </a:xfrm>
          <a:prstGeom prst="downArrow">
            <a:avLst>
              <a:gd name="adj1" fmla="val 50000"/>
              <a:gd name="adj2" fmla="val 30556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lnSpc>
                <a:spcPct val="70000"/>
              </a:lnSpc>
              <a:spcBef>
                <a:spcPct val="5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ja-JP" altLang="en-US" sz="2000" b="1">
              <a:solidFill>
                <a:srgbClr val="6600FF"/>
              </a:solidFill>
              <a:latin typeface="Calibri" pitchFamily="34" charset="0"/>
            </a:endParaRPr>
          </a:p>
        </p:txBody>
      </p:sp>
      <p:sp>
        <p:nvSpPr>
          <p:cNvPr id="592904" name="Text Box 8"/>
          <p:cNvSpPr txBox="1">
            <a:spLocks noChangeArrowheads="1"/>
          </p:cNvSpPr>
          <p:nvPr/>
        </p:nvSpPr>
        <p:spPr bwMode="auto">
          <a:xfrm>
            <a:off x="611188" y="3068638"/>
            <a:ext cx="2073275" cy="2862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Respetar</a:t>
            </a:r>
          </a:p>
        </p:txBody>
      </p:sp>
      <p:sp>
        <p:nvSpPr>
          <p:cNvPr id="592905" name="Text Box 9"/>
          <p:cNvSpPr txBox="1">
            <a:spLocks noChangeArrowheads="1"/>
          </p:cNvSpPr>
          <p:nvPr/>
        </p:nvSpPr>
        <p:spPr bwMode="auto">
          <a:xfrm>
            <a:off x="3419475" y="3068638"/>
            <a:ext cx="2073275" cy="2862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Proteger</a:t>
            </a:r>
          </a:p>
        </p:txBody>
      </p:sp>
      <p:sp>
        <p:nvSpPr>
          <p:cNvPr id="592906" name="Text Box 10"/>
          <p:cNvSpPr txBox="1">
            <a:spLocks noChangeArrowheads="1"/>
          </p:cNvSpPr>
          <p:nvPr/>
        </p:nvSpPr>
        <p:spPr bwMode="auto">
          <a:xfrm>
            <a:off x="6227763" y="3068638"/>
            <a:ext cx="2073275" cy="286232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Cumplir</a:t>
            </a:r>
          </a:p>
        </p:txBody>
      </p:sp>
      <p:sp>
        <p:nvSpPr>
          <p:cNvPr id="592907" name="Text Box 11"/>
          <p:cNvSpPr txBox="1">
            <a:spLocks noChangeArrowheads="1"/>
          </p:cNvSpPr>
          <p:nvPr/>
        </p:nvSpPr>
        <p:spPr bwMode="auto">
          <a:xfrm>
            <a:off x="2916238" y="4724400"/>
            <a:ext cx="2808287" cy="738664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Impedir que los demás interfieran con el disfrute de los derechos</a:t>
            </a:r>
          </a:p>
        </p:txBody>
      </p:sp>
      <p:sp>
        <p:nvSpPr>
          <p:cNvPr id="592908" name="Text Box 12"/>
          <p:cNvSpPr txBox="1">
            <a:spLocks noChangeArrowheads="1"/>
          </p:cNvSpPr>
          <p:nvPr/>
        </p:nvSpPr>
        <p:spPr bwMode="auto">
          <a:xfrm>
            <a:off x="323850" y="4724400"/>
            <a:ext cx="2519363" cy="954107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Abstenerse de interferir con el disfrute de los derechos</a:t>
            </a:r>
          </a:p>
        </p:txBody>
      </p:sp>
      <p:sp>
        <p:nvSpPr>
          <p:cNvPr id="592909" name="Text Box 13"/>
          <p:cNvSpPr txBox="1">
            <a:spLocks noChangeArrowheads="1"/>
          </p:cNvSpPr>
          <p:nvPr/>
        </p:nvSpPr>
        <p:spPr bwMode="auto">
          <a:xfrm>
            <a:off x="5867400" y="4724400"/>
            <a:ext cx="2506663" cy="1169551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 i="1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</a:rPr>
              <a:t>Adoptar</a:t>
            </a:r>
            <a:r>
              <a:rPr lang="en-US" sz="2000" b="1">
                <a:solidFill>
                  <a:srgbClr val="6600FF"/>
                </a:solidFill>
                <a:latin typeface="Calibri" pitchFamily="34" charset="0"/>
                <a:ea typeface="ＭＳ Ｐゴシック" pitchFamily="34" charset="-128"/>
              </a:rPr>
              <a:t> medidas apropiadas para lograr la plena realización de los derechos</a:t>
            </a:r>
          </a:p>
        </p:txBody>
      </p:sp>
      <p:sp>
        <p:nvSpPr>
          <p:cNvPr id="19469" name="Title 16"/>
          <p:cNvSpPr>
            <a:spLocks noGrp="1"/>
          </p:cNvSpPr>
          <p:nvPr>
            <p:ph type="title" idx="4294967295"/>
          </p:nvPr>
        </p:nvSpPr>
        <p:spPr>
          <a:xfrm>
            <a:off x="1258888" y="134134"/>
            <a:ext cx="7355160" cy="1143000"/>
          </a:xfrm>
        </p:spPr>
        <p:txBody>
          <a:bodyPr/>
          <a:lstStyle/>
          <a:p>
            <a:pPr>
              <a:buSzPct val="100000"/>
            </a:pPr>
            <a:r>
              <a:rPr lang="es-ES" sz="3200" noProof="0" dirty="0" smtClean="0">
                <a:solidFill>
                  <a:srgbClr val="000000"/>
                </a:solidFill>
                <a:ea typeface="ＭＳ Ｐゴシック" pitchFamily="34" charset="-128"/>
              </a:rPr>
              <a:t>Obligaciones de Derechos Humanos</a:t>
            </a:r>
          </a:p>
        </p:txBody>
      </p:sp>
      <p:sp>
        <p:nvSpPr>
          <p:cNvPr id="16" name="Rectangular Callout 15"/>
          <p:cNvSpPr/>
          <p:nvPr/>
        </p:nvSpPr>
        <p:spPr>
          <a:xfrm>
            <a:off x="5072063" y="2071688"/>
            <a:ext cx="2786062" cy="612775"/>
          </a:xfrm>
          <a:prstGeom prst="wedgeRectCallout">
            <a:avLst>
              <a:gd name="adj1" fmla="val -29303"/>
              <a:gd name="adj2" fmla="val -12045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0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Derecho al agua</a:t>
            </a:r>
          </a:p>
        </p:txBody>
      </p:sp>
      <p:sp>
        <p:nvSpPr>
          <p:cNvPr id="19" name="Rectangular Callout 18"/>
          <p:cNvSpPr/>
          <p:nvPr/>
        </p:nvSpPr>
        <p:spPr>
          <a:xfrm>
            <a:off x="571500" y="3643313"/>
            <a:ext cx="2643188" cy="612775"/>
          </a:xfrm>
          <a:prstGeom prst="wedgeRectCallout">
            <a:avLst>
              <a:gd name="adj1" fmla="val -33538"/>
              <a:gd name="adj2" fmla="val 12749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12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No desconectar suministro sin el debido proceso</a:t>
            </a:r>
          </a:p>
        </p:txBody>
      </p:sp>
      <p:sp>
        <p:nvSpPr>
          <p:cNvPr id="20" name="Rectangular Callout 19"/>
          <p:cNvSpPr/>
          <p:nvPr/>
        </p:nvSpPr>
        <p:spPr>
          <a:xfrm>
            <a:off x="3429000" y="3643313"/>
            <a:ext cx="2643188" cy="612775"/>
          </a:xfrm>
          <a:prstGeom prst="wedgeRectCallout">
            <a:avLst>
              <a:gd name="adj1" fmla="val -33538"/>
              <a:gd name="adj2" fmla="val 12749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12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Pro-poca regulación de precio cuando se privatiza el suministro</a:t>
            </a:r>
          </a:p>
        </p:txBody>
      </p:sp>
      <p:sp>
        <p:nvSpPr>
          <p:cNvPr id="21" name="Rectangular Callout 20"/>
          <p:cNvSpPr/>
          <p:nvPr/>
        </p:nvSpPr>
        <p:spPr>
          <a:xfrm>
            <a:off x="6286500" y="3643313"/>
            <a:ext cx="2643188" cy="612775"/>
          </a:xfrm>
          <a:prstGeom prst="wedgeRectCallout">
            <a:avLst>
              <a:gd name="adj1" fmla="val -33538"/>
              <a:gd name="adj2" fmla="val 12749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1400" b="1">
                <a:solidFill>
                  <a:srgbClr val="FFFFFF"/>
                </a:solidFill>
                <a:ea typeface="ＭＳ Ｐゴシック" pitchFamily="34" charset="-128"/>
                <a:cs typeface="Arial" pitchFamily="34" charset="0"/>
              </a:rPr>
              <a:t>Garantizar, con el tiempo, que todo el mundo esté conectado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8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28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92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9290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929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290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929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9290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929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92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92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92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899" grpId="0" build="allAtOnce" animBg="1"/>
      <p:bldP spid="9220" grpId="0" animBg="1"/>
      <p:bldP spid="9221" grpId="0" animBg="1"/>
      <p:bldP spid="9222" grpId="0" animBg="1"/>
      <p:bldP spid="9223" grpId="0" animBg="1"/>
      <p:bldP spid="592904" grpId="0" build="allAtOnce" animBg="1"/>
      <p:bldP spid="592905" grpId="0" build="allAtOnce" animBg="1"/>
      <p:bldP spid="592906" grpId="0" build="allAtOnce" animBg="1"/>
      <p:bldP spid="592907" grpId="0" animBg="1"/>
      <p:bldP spid="592908" grpId="0" animBg="1"/>
      <p:bldP spid="592909" grpId="0" animBg="1"/>
      <p:bldP spid="16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sz="4000" b="1" noProof="0" smtClean="0">
                <a:solidFill>
                  <a:srgbClr val="000000"/>
                </a:solidFill>
              </a:rPr>
              <a:t>Objetivos de la sesión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4294967295"/>
          </p:nvPr>
        </p:nvSpPr>
        <p:spPr>
          <a:xfrm>
            <a:off x="395536" y="1484784"/>
            <a:ext cx="8229600" cy="4525962"/>
          </a:xfrm>
        </p:spPr>
        <p:txBody>
          <a:bodyPr/>
          <a:lstStyle/>
          <a:p>
            <a:pPr>
              <a:spcBef>
                <a:spcPct val="45000"/>
              </a:spcBef>
              <a:buFont typeface="Wingdings" pitchFamily="2" charset="2"/>
              <a:buChar char="ü"/>
            </a:pPr>
            <a:r>
              <a:rPr lang="es-ES" noProof="0" dirty="0" smtClean="0"/>
              <a:t>Entender que es un Enfoque Basado en Derechos Humanos (EBDH) en la programación</a:t>
            </a:r>
          </a:p>
          <a:p>
            <a:pPr>
              <a:spcBef>
                <a:spcPct val="45000"/>
              </a:spcBef>
              <a:buFont typeface="Wingdings" pitchFamily="2" charset="2"/>
              <a:buChar char="ü"/>
            </a:pPr>
            <a:r>
              <a:rPr lang="es-ES" noProof="0" dirty="0" smtClean="0"/>
              <a:t>Entender la importancia y el valor añadido de EBDH en la programación del desarrollo</a:t>
            </a:r>
          </a:p>
          <a:p>
            <a:pPr>
              <a:spcBef>
                <a:spcPct val="45000"/>
              </a:spcBef>
              <a:buFont typeface="Wingdings" pitchFamily="2" charset="2"/>
              <a:buChar char="ü"/>
            </a:pPr>
            <a:r>
              <a:rPr lang="es-ES" noProof="0" dirty="0" smtClean="0"/>
              <a:t>Comprender las principales consecuencias de la aplicación de un Enfoque Basado en Derechos Humanos en la programación común de las Naciones Unidas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1295400" y="188913"/>
            <a:ext cx="7848600" cy="1143000"/>
          </a:xfrm>
        </p:spPr>
        <p:txBody>
          <a:bodyPr/>
          <a:lstStyle/>
          <a:p>
            <a:pPr>
              <a:buSzPct val="100000"/>
            </a:pPr>
            <a:r>
              <a:rPr lang="es-ES" sz="36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Estándares Sociales y Derechos Económicos 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323850" y="1700213"/>
            <a:ext cx="8424863" cy="4425950"/>
          </a:xfrm>
        </p:spPr>
        <p:txBody>
          <a:bodyPr/>
          <a:lstStyle/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s-ES" sz="24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¿Qué hay que</a:t>
            </a:r>
            <a:r>
              <a:rPr lang="es-ES" sz="2400" b="1" noProof="0" dirty="0" smtClean="0">
                <a:solidFill>
                  <a:srgbClr val="C00000"/>
                </a:solidFill>
                <a:ea typeface="ＭＳ Ｐゴシック" pitchFamily="34" charset="-128"/>
              </a:rPr>
              <a:t> llevar </a:t>
            </a:r>
            <a:r>
              <a:rPr lang="es-ES" sz="24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a cabo</a:t>
            </a: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(de las observaciones generales del </a:t>
            </a:r>
            <a:r>
              <a:rPr lang="es-ES" sz="2400" noProof="0" dirty="0" smtClean="0">
                <a:ea typeface="ＭＳ Ｐゴシック" pitchFamily="34" charset="-128"/>
              </a:rPr>
              <a:t>Comité Derechos </a:t>
            </a:r>
            <a:r>
              <a:rPr lang="es-ES" sz="2400" noProof="0" dirty="0" err="1" smtClean="0">
                <a:ea typeface="ＭＳ Ｐゴシック" pitchFamily="34" charset="-128"/>
              </a:rPr>
              <a:t>Economicos</a:t>
            </a:r>
            <a:r>
              <a:rPr lang="es-ES" sz="2400" noProof="0" dirty="0" smtClean="0">
                <a:ea typeface="ＭＳ Ｐゴシック" pitchFamily="34" charset="-128"/>
              </a:rPr>
              <a:t>, Sociales y Culturales</a:t>
            </a: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endParaRPr lang="es-ES" sz="28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Factor de disponibilidad</a:t>
            </a:r>
          </a:p>
          <a:p>
            <a:pPr marL="0" indent="0">
              <a:lnSpc>
                <a:spcPct val="80000"/>
              </a:lnSpc>
            </a:pPr>
            <a:endParaRPr lang="es-ES" sz="28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0" indent="0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Accesibilidad</a:t>
            </a:r>
          </a:p>
          <a:p>
            <a:pPr lvl="1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Accesibilidad física</a:t>
            </a:r>
          </a:p>
          <a:p>
            <a:pPr lvl="1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Accesibilidad económica (asequibilidad)</a:t>
            </a:r>
          </a:p>
          <a:p>
            <a:pPr lvl="1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Información </a:t>
            </a:r>
          </a:p>
          <a:p>
            <a:pPr marL="0" indent="0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Aceptabilidad</a:t>
            </a:r>
          </a:p>
          <a:p>
            <a:pPr marL="0" indent="0">
              <a:lnSpc>
                <a:spcPct val="80000"/>
              </a:lnSpc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Calidad</a:t>
            </a:r>
          </a:p>
        </p:txBody>
      </p:sp>
      <p:sp>
        <p:nvSpPr>
          <p:cNvPr id="6" name="Rectangular Callout 5"/>
          <p:cNvSpPr/>
          <p:nvPr/>
        </p:nvSpPr>
        <p:spPr>
          <a:xfrm>
            <a:off x="4500563" y="3573463"/>
            <a:ext cx="3600450" cy="612775"/>
          </a:xfrm>
          <a:prstGeom prst="wedgeRectCallout">
            <a:avLst>
              <a:gd name="adj1" fmla="val -68440"/>
              <a:gd name="adj2" fmla="val 89382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buSzPct val="100000"/>
            </a:pPr>
            <a:r>
              <a:rPr lang="en-US" sz="2000" b="1">
                <a:solidFill>
                  <a:srgbClr val="FFFFFF"/>
                </a:solidFill>
                <a:ea typeface="ＭＳ Ｐゴシック" pitchFamily="34" charset="-128"/>
              </a:rPr>
              <a:t>Por ejemplo, transporte, caminos, rampas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4355976" y="2780928"/>
            <a:ext cx="3889375" cy="612775"/>
          </a:xfrm>
          <a:prstGeom prst="wedgeRectCallout">
            <a:avLst>
              <a:gd name="adj1" fmla="val -68365"/>
              <a:gd name="adj2" fmla="val 36580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buSzPct val="100000"/>
            </a:pPr>
            <a:r>
              <a:rPr lang="en-US" sz="2000" b="1" dirty="0" err="1">
                <a:solidFill>
                  <a:srgbClr val="FFFFFF"/>
                </a:solidFill>
                <a:ea typeface="ＭＳ Ｐゴシック" pitchFamily="34" charset="-128"/>
              </a:rPr>
              <a:t>por</a:t>
            </a:r>
            <a:r>
              <a:rPr lang="en-US" sz="2000" b="1" dirty="0">
                <a:solidFill>
                  <a:srgbClr val="FFFFFF"/>
                </a:solidFill>
                <a:ea typeface="ＭＳ Ｐゴシック" pitchFamily="34" charset="-128"/>
              </a:rPr>
              <a:t> </a:t>
            </a:r>
            <a:r>
              <a:rPr lang="en-US" sz="2000" b="1" dirty="0" err="1">
                <a:solidFill>
                  <a:srgbClr val="FFFFFF"/>
                </a:solidFill>
                <a:ea typeface="ＭＳ Ｐゴシック" pitchFamily="34" charset="-128"/>
              </a:rPr>
              <a:t>ejemplo</a:t>
            </a:r>
            <a:r>
              <a:rPr lang="en-US" sz="2000" b="1" dirty="0">
                <a:solidFill>
                  <a:srgbClr val="FFFFFF"/>
                </a:solidFill>
                <a:ea typeface="ＭＳ Ｐゴシック" pitchFamily="34" charset="-128"/>
              </a:rPr>
              <a:t>, </a:t>
            </a:r>
            <a:r>
              <a:rPr lang="en-US" sz="2000" b="1" dirty="0" err="1">
                <a:solidFill>
                  <a:srgbClr val="FFFFFF"/>
                </a:solidFill>
                <a:ea typeface="ＭＳ Ｐゴシック" pitchFamily="34" charset="-128"/>
              </a:rPr>
              <a:t>hospitales</a:t>
            </a:r>
            <a:r>
              <a:rPr lang="en-US" sz="2000" b="1" dirty="0">
                <a:solidFill>
                  <a:srgbClr val="FFFFFF"/>
                </a:solidFill>
                <a:ea typeface="ＭＳ Ｐゴシック" pitchFamily="34" charset="-128"/>
              </a:rPr>
              <a:t>, personal, </a:t>
            </a:r>
            <a:r>
              <a:rPr lang="en-US" sz="2000" b="1" dirty="0" err="1" smtClean="0">
                <a:solidFill>
                  <a:srgbClr val="FFFFFF"/>
                </a:solidFill>
                <a:ea typeface="ＭＳ Ｐゴシック" pitchFamily="34" charset="-128"/>
              </a:rPr>
              <a:t>medicinas</a:t>
            </a:r>
            <a:endParaRPr lang="en-US" sz="2000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2239769" y="5877272"/>
            <a:ext cx="4752975" cy="865187"/>
          </a:xfrm>
          <a:prstGeom prst="wedgeRectCallout">
            <a:avLst>
              <a:gd name="adj1" fmla="val -40726"/>
              <a:gd name="adj2" fmla="val -115049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buSzPct val="100000"/>
            </a:pPr>
            <a:r>
              <a:rPr lang="en-US" b="1">
                <a:solidFill>
                  <a:srgbClr val="FFFFFF"/>
                </a:solidFill>
                <a:ea typeface="ＭＳ Ｐゴシック" pitchFamily="34" charset="-128"/>
              </a:rPr>
              <a:t>por ejemplo, información clara, lenguaje y confidencialidad culturalmente apropiados</a:t>
            </a:r>
          </a:p>
        </p:txBody>
      </p:sp>
      <p:sp>
        <p:nvSpPr>
          <p:cNvPr id="10" name="Rectangular Callout 9"/>
          <p:cNvSpPr/>
          <p:nvPr/>
        </p:nvSpPr>
        <p:spPr>
          <a:xfrm>
            <a:off x="5019261" y="1340768"/>
            <a:ext cx="3168650" cy="720725"/>
          </a:xfrm>
          <a:prstGeom prst="wedgeRectCallout">
            <a:avLst>
              <a:gd name="adj1" fmla="val -81397"/>
              <a:gd name="adj2" fmla="val 2735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buSzPct val="100000"/>
            </a:pPr>
            <a:r>
              <a:rPr lang="en-US" b="1" dirty="0" err="1">
                <a:solidFill>
                  <a:srgbClr val="FFFFFF"/>
                </a:solidFill>
                <a:ea typeface="ＭＳ Ｐゴシック" pitchFamily="34" charset="-128"/>
              </a:rPr>
              <a:t>Derecho</a:t>
            </a:r>
            <a:r>
              <a:rPr lang="en-US" b="1" dirty="0">
                <a:solidFill>
                  <a:srgbClr val="FFFFFF"/>
                </a:solidFill>
                <a:ea typeface="ＭＳ Ｐゴシック" pitchFamily="34" charset="-128"/>
              </a:rPr>
              <a:t> a la </a:t>
            </a:r>
            <a:r>
              <a:rPr lang="en-US" b="1" dirty="0" err="1">
                <a:solidFill>
                  <a:srgbClr val="FFFFFF"/>
                </a:solidFill>
                <a:ea typeface="ＭＳ Ｐゴシック" pitchFamily="34" charset="-128"/>
              </a:rPr>
              <a:t>Salud</a:t>
            </a:r>
            <a:r>
              <a:rPr lang="en-US" b="1" dirty="0">
                <a:solidFill>
                  <a:srgbClr val="FFFFFF"/>
                </a:solidFill>
                <a:ea typeface="ＭＳ Ｐゴシック" pitchFamily="34" charset="-128"/>
              </a:rPr>
              <a:t>, </a:t>
            </a:r>
            <a:r>
              <a:rPr lang="en-US" b="1" dirty="0" err="1">
                <a:solidFill>
                  <a:srgbClr val="FFFFFF"/>
                </a:solidFill>
                <a:ea typeface="ＭＳ Ｐゴシック" pitchFamily="34" charset="-128"/>
              </a:rPr>
              <a:t>incluida</a:t>
            </a:r>
            <a:r>
              <a:rPr lang="en-US" b="1" dirty="0">
                <a:solidFill>
                  <a:srgbClr val="FFFFFF"/>
                </a:solidFill>
                <a:ea typeface="ＭＳ Ｐゴシック" pitchFamily="34" charset="-128"/>
              </a:rPr>
              <a:t> la </a:t>
            </a:r>
            <a:r>
              <a:rPr lang="en-US" b="1" dirty="0" err="1">
                <a:solidFill>
                  <a:srgbClr val="FFFFFF"/>
                </a:solidFill>
                <a:ea typeface="ＭＳ Ｐゴシック" pitchFamily="34" charset="-128"/>
              </a:rPr>
              <a:t>salud</a:t>
            </a:r>
            <a:r>
              <a:rPr lang="en-US" b="1" dirty="0">
                <a:solidFill>
                  <a:srgbClr val="FFFFFF"/>
                </a:solidFill>
                <a:ea typeface="ＭＳ Ｐゴシック" pitchFamily="34" charset="-128"/>
              </a:rPr>
              <a:t> sexual y </a:t>
            </a:r>
            <a:r>
              <a:rPr lang="en-US" b="1" dirty="0" err="1">
                <a:solidFill>
                  <a:srgbClr val="FFFFFF"/>
                </a:solidFill>
                <a:ea typeface="ＭＳ Ｐゴシック" pitchFamily="34" charset="-128"/>
              </a:rPr>
              <a:t>reproductiva</a:t>
            </a:r>
            <a:endParaRPr lang="en-US" b="1" dirty="0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11" name="Rectangular Callout 10"/>
          <p:cNvSpPr/>
          <p:nvPr/>
        </p:nvSpPr>
        <p:spPr>
          <a:xfrm>
            <a:off x="4895850" y="5165408"/>
            <a:ext cx="4248150" cy="612775"/>
          </a:xfrm>
          <a:prstGeom prst="wedgeRectCallout">
            <a:avLst>
              <a:gd name="adj1" fmla="val -35177"/>
              <a:gd name="adj2" fmla="val -84302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70000"/>
              </a:lnSpc>
              <a:buSzPct val="100000"/>
            </a:pPr>
            <a:r>
              <a:rPr lang="en-US" sz="2000" b="1">
                <a:solidFill>
                  <a:srgbClr val="FFFFFF"/>
                </a:solidFill>
                <a:ea typeface="ＭＳ Ｐゴシック" pitchFamily="34" charset="-128"/>
              </a:rPr>
              <a:t>por ejemplo, los honorarios de servicio, el costo de los medicamentos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1331640" y="44624"/>
            <a:ext cx="7283450" cy="1654175"/>
          </a:xfrm>
        </p:spPr>
        <p:txBody>
          <a:bodyPr/>
          <a:lstStyle/>
          <a:p>
            <a:pPr>
              <a:buSzPct val="100000"/>
            </a:pPr>
            <a:r>
              <a:rPr lang="es-ES" noProof="0" dirty="0" smtClean="0">
                <a:solidFill>
                  <a:srgbClr val="000000"/>
                </a:solidFill>
              </a:rPr>
              <a:t>     </a:t>
            </a:r>
            <a:r>
              <a:rPr lang="es-ES" sz="3600" noProof="0" dirty="0" smtClean="0">
                <a:solidFill>
                  <a:srgbClr val="000000"/>
                </a:solidFill>
              </a:rPr>
              <a:t>Ejemplo: Observación General 13, derecho a la educación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571500" y="1785938"/>
            <a:ext cx="8143875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000" noProof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SzPct val="100000"/>
              <a:buFont typeface="Arial" pitchFamily="34" charset="0"/>
              <a:buNone/>
            </a:pPr>
            <a:r>
              <a:rPr lang="es-ES" sz="2000" noProof="0" smtClean="0">
                <a:solidFill>
                  <a:srgbClr val="000000"/>
                </a:solidFill>
              </a:rPr>
              <a:t>Si bien la aplicación precisa y pertinente de los términos dependerá de las condiciones que prevalezcan en un determinado Estado Parte, la educación en todas sus formas y a todos los niveles debe tener las siguientes características esenciales e interrelacionadas: </a:t>
            </a:r>
          </a:p>
          <a:p>
            <a:pPr>
              <a:lnSpc>
                <a:spcPct val="90000"/>
              </a:lnSpc>
              <a:buSzPct val="100000"/>
              <a:buFont typeface="Arial" pitchFamily="34" charset="0"/>
              <a:buNone/>
            </a:pPr>
            <a:endParaRPr lang="es-ES" sz="2000" noProof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000" noProof="0" smtClean="0">
                <a:solidFill>
                  <a:srgbClr val="000000"/>
                </a:solidFill>
              </a:rPr>
              <a:t>La disponibilidad se refiere, por ejemplo, a la cantidad de escuelas y sus equipos, incluidos los maestros y sus sueldos, etc;</a:t>
            </a:r>
          </a:p>
          <a:p>
            <a:pPr>
              <a:lnSpc>
                <a:spcPct val="90000"/>
              </a:lnSpc>
            </a:pPr>
            <a:r>
              <a:rPr lang="es-ES" sz="2000" noProof="0" smtClean="0">
                <a:solidFill>
                  <a:srgbClr val="000000"/>
                </a:solidFill>
              </a:rPr>
              <a:t>Accesibilidad tiene por lo menos tres aspectos: el acceso no discriminatorio, acceso físico y económico; </a:t>
            </a:r>
          </a:p>
          <a:p>
            <a:pPr>
              <a:lnSpc>
                <a:spcPct val="90000"/>
              </a:lnSpc>
            </a:pPr>
            <a:r>
              <a:rPr lang="es-ES" sz="2000" noProof="0" smtClean="0">
                <a:solidFill>
                  <a:srgbClr val="000000"/>
                </a:solidFill>
              </a:rPr>
              <a:t>Aceptabilidad significa que la educación debe ser relevante, culturalmente aceptable y de buena calidad;</a:t>
            </a:r>
          </a:p>
          <a:p>
            <a:pPr>
              <a:lnSpc>
                <a:spcPct val="90000"/>
              </a:lnSpc>
            </a:pPr>
            <a:r>
              <a:rPr lang="es-ES" sz="2000" noProof="0" smtClean="0">
                <a:solidFill>
                  <a:srgbClr val="000000"/>
                </a:solidFill>
              </a:rPr>
              <a:t>Adaptabilidad significa que la educación tiene que ser sensible a los cambios sociales y de diversas culturas; </a:t>
            </a:r>
          </a:p>
          <a:p>
            <a:pPr>
              <a:lnSpc>
                <a:spcPct val="90000"/>
              </a:lnSpc>
            </a:pPr>
            <a:endParaRPr lang="es-ES" sz="2000" noProof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s-ES" sz="2000" noProof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SzPct val="100000"/>
              <a:buFont typeface="Arial" pitchFamily="34" charset="0"/>
              <a:buNone/>
            </a:pPr>
            <a:endParaRPr lang="es-ES" sz="2000" noProof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endParaRPr lang="es-ES" sz="2000" noProof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274638"/>
            <a:ext cx="6994525" cy="1143000"/>
          </a:xfrm>
        </p:spPr>
        <p:txBody>
          <a:bodyPr anchor="t"/>
          <a:lstStyle/>
          <a:p>
            <a:pPr>
              <a:buSzPct val="100000"/>
            </a:pPr>
            <a:r>
              <a:rPr lang="es-ES" sz="3600" noProof="0" dirty="0" smtClean="0">
                <a:solidFill>
                  <a:srgbClr val="000000"/>
                </a:solidFill>
                <a:cs typeface="Angsana New" pitchFamily="18" charset="-34"/>
              </a:rPr>
              <a:t>Ejemplo: Derecho a una vivienda adecuada (art. 11 del </a:t>
            </a:r>
            <a:r>
              <a:rPr lang="es-ES" sz="3600" dirty="0" smtClean="0">
                <a:solidFill>
                  <a:srgbClr val="000000"/>
                </a:solidFill>
                <a:cs typeface="Angsana New" pitchFamily="18" charset="-34"/>
              </a:rPr>
              <a:t>P</a:t>
            </a:r>
            <a:r>
              <a:rPr lang="es-ES" sz="3600" noProof="0" dirty="0" smtClean="0">
                <a:solidFill>
                  <a:srgbClr val="000000"/>
                </a:solidFill>
                <a:cs typeface="Angsana New" pitchFamily="18" charset="-34"/>
              </a:rPr>
              <a:t>IDESC)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es-ES" sz="2800" noProof="0" dirty="0" smtClean="0"/>
              <a:t>Incluye: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/>
              <a:t>Seguridad jurídica en la tenencia (Garantizar la protección jurídica de los desalojos forzosos, el acoso)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/>
              <a:t>Disponibilidad de servicios e infraestructuras (agua potable, saneamiento, energía para cocinar, etc.)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/>
              <a:t>Habitabilidad (espacio adecuado, protección contra los elementos, etc.)</a:t>
            </a:r>
          </a:p>
          <a:p>
            <a:pPr>
              <a:lnSpc>
                <a:spcPct val="80000"/>
              </a:lnSpc>
            </a:pPr>
            <a:r>
              <a:rPr lang="es-ES" sz="2800" b="1" noProof="0" dirty="0" smtClean="0">
                <a:solidFill>
                  <a:srgbClr val="000000"/>
                </a:solidFill>
              </a:rPr>
              <a:t>Accesibilidad</a:t>
            </a:r>
          </a:p>
          <a:p>
            <a:pPr>
              <a:lnSpc>
                <a:spcPct val="80000"/>
              </a:lnSpc>
            </a:pPr>
            <a:r>
              <a:rPr lang="es-ES" sz="2800" b="1" noProof="0" dirty="0" smtClean="0">
                <a:solidFill>
                  <a:srgbClr val="000000"/>
                </a:solidFill>
              </a:rPr>
              <a:t>Asequibilidad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Ubicación (permite el acceso a las opciones de empleo, la atención de salud, escuelas, etc.)</a:t>
            </a:r>
          </a:p>
          <a:p>
            <a:pPr>
              <a:lnSpc>
                <a:spcPct val="80000"/>
              </a:lnSpc>
            </a:pPr>
            <a:endParaRPr lang="es-ES" sz="2800" noProof="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s-ES" sz="2800" noProof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5657" y="274638"/>
            <a:ext cx="7211144" cy="944562"/>
          </a:xfrm>
        </p:spPr>
        <p:txBody>
          <a:bodyPr anchor="t"/>
          <a:lstStyle/>
          <a:p>
            <a:pPr>
              <a:buSzPct val="100000"/>
            </a:pPr>
            <a:r>
              <a:rPr lang="es-ES" sz="3600" noProof="0" dirty="0" smtClean="0">
                <a:solidFill>
                  <a:srgbClr val="000000"/>
                </a:solidFill>
                <a:cs typeface="Angsana New" pitchFamily="18" charset="-34"/>
              </a:rPr>
              <a:t>Ejemplo: Derecho al Trabajo Decente</a:t>
            </a:r>
          </a:p>
        </p:txBody>
      </p:sp>
      <p:sp>
        <p:nvSpPr>
          <p:cNvPr id="901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Libremente aceptada - no hay trabajo forzoso u obligatorio (Convenciones OIT 29 y 105)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Disponible - el pleno empleo (trabajo para todos los disponibles y que buscan trabajo) (Convención OIT Nº 122)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Accesibilidad - No discriminación (Convención Nº111)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Aceptabilidad - Libertad de elección para el trabajo adecuado (Convención OIT N º 122)</a:t>
            </a:r>
          </a:p>
          <a:p>
            <a:pPr>
              <a:lnSpc>
                <a:spcPct val="80000"/>
              </a:lnSpc>
            </a:pPr>
            <a:r>
              <a:rPr lang="es-ES" sz="2800" noProof="0" dirty="0" smtClean="0">
                <a:solidFill>
                  <a:srgbClr val="000000"/>
                </a:solidFill>
              </a:rPr>
              <a:t>Calidad - "decente" (respeto de los derechos fundamentales de los trabajadores.  Derecho a condiciones de trabajo seguras, a formar sindicatos, a igual salario, medios de vida sostenibles</a:t>
            </a:r>
            <a:r>
              <a:rPr lang="es-ES" sz="2800" noProof="0" smtClean="0">
                <a:solidFill>
                  <a:srgbClr val="000000"/>
                </a:solidFill>
              </a:rPr>
              <a:t>, etc.)</a:t>
            </a:r>
            <a:endParaRPr lang="es-ES" sz="2800" noProof="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s-ES" sz="2800" noProof="0" dirty="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</a:pPr>
            <a:endParaRPr lang="es-ES" sz="2800" noProof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894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noProof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Principios de Derechos Humanos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476375" y="1557338"/>
            <a:ext cx="4038600" cy="4525962"/>
          </a:xfrm>
        </p:spPr>
        <p:txBody>
          <a:bodyPr/>
          <a:lstStyle/>
          <a:p>
            <a:r>
              <a:rPr lang="es-ES" sz="2400" b="1" noProof="0" smtClean="0">
                <a:solidFill>
                  <a:srgbClr val="009900"/>
                </a:solidFill>
              </a:rPr>
              <a:t>Universalidad e inalienabilidad</a:t>
            </a:r>
          </a:p>
          <a:p>
            <a:r>
              <a:rPr lang="es-ES" sz="2400" b="1" noProof="0" smtClean="0">
                <a:solidFill>
                  <a:srgbClr val="009900"/>
                </a:solidFill>
              </a:rPr>
              <a:t>Indivisibilidad </a:t>
            </a:r>
          </a:p>
          <a:p>
            <a:r>
              <a:rPr lang="es-ES" sz="2400" b="1" noProof="0" smtClean="0">
                <a:solidFill>
                  <a:srgbClr val="009900"/>
                </a:solidFill>
              </a:rPr>
              <a:t>Interdependencia e interrelación</a:t>
            </a:r>
          </a:p>
          <a:p>
            <a:r>
              <a:rPr lang="es-ES" sz="2400" noProof="0" smtClean="0">
                <a:solidFill>
                  <a:srgbClr val="000000"/>
                </a:solidFill>
              </a:rPr>
              <a:t>Igualdad y no discriminación</a:t>
            </a:r>
          </a:p>
          <a:p>
            <a:r>
              <a:rPr lang="es-ES" sz="2400" noProof="0" smtClean="0">
                <a:solidFill>
                  <a:srgbClr val="000000"/>
                </a:solidFill>
              </a:rPr>
              <a:t>Participación e inclusión</a:t>
            </a:r>
          </a:p>
          <a:p>
            <a:r>
              <a:rPr lang="es-ES" sz="2400" noProof="0" smtClean="0">
                <a:solidFill>
                  <a:srgbClr val="000000"/>
                </a:solidFill>
              </a:rPr>
              <a:t>Rendición de cuentas y Estado de Derecho:</a:t>
            </a:r>
          </a:p>
        </p:txBody>
      </p:sp>
      <p:pic>
        <p:nvPicPr>
          <p:cNvPr id="24580" name="Picture 4" descr="MCj03839580000[1]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77050" y="1916113"/>
            <a:ext cx="1603375" cy="13001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8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260350"/>
            <a:ext cx="6851650" cy="922338"/>
          </a:xfrm>
          <a:extLst/>
        </p:spPr>
        <p:txBody>
          <a:bodyPr/>
          <a:lstStyle/>
          <a:p>
            <a:pPr>
              <a:buSzPct val="100000"/>
            </a:pPr>
            <a:r>
              <a:rPr lang="es-ES" b="1" noProof="0" dirty="0" smtClean="0">
                <a:solidFill>
                  <a:srgbClr val="000000"/>
                </a:solidFill>
              </a:rPr>
              <a:t>Ejercicio en grupo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2800" b="1" noProof="0" dirty="0" smtClean="0">
                <a:solidFill>
                  <a:srgbClr val="000000"/>
                </a:solidFill>
              </a:rPr>
              <a:t>Ejercicio: Principios de Derechos Humanos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800" b="1" noProof="0" dirty="0" smtClean="0">
              <a:solidFill>
                <a:srgbClr val="000000"/>
              </a:solidFill>
            </a:endParaRPr>
          </a:p>
          <a:p>
            <a:r>
              <a:rPr lang="es-ES" sz="2400" b="1" noProof="0" dirty="0" smtClean="0">
                <a:solidFill>
                  <a:srgbClr val="FF0000"/>
                </a:solidFill>
              </a:rPr>
              <a:t>Igualdad y no discriminación</a:t>
            </a:r>
          </a:p>
          <a:p>
            <a:r>
              <a:rPr lang="es-ES" sz="2400" b="1" noProof="0" dirty="0" smtClean="0">
                <a:solidFill>
                  <a:srgbClr val="FF0000"/>
                </a:solidFill>
              </a:rPr>
              <a:t>Participación e inclusión</a:t>
            </a:r>
          </a:p>
          <a:p>
            <a:r>
              <a:rPr lang="es-ES" sz="2400" b="1" noProof="0" dirty="0" smtClean="0">
                <a:solidFill>
                  <a:srgbClr val="FF0000"/>
                </a:solidFill>
              </a:rPr>
              <a:t>Rendición de cuentas e Estado de Derecho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400" b="1" noProof="0" dirty="0" smtClean="0">
              <a:solidFill>
                <a:srgbClr val="FF0000"/>
              </a:solidFill>
            </a:endParaRPr>
          </a:p>
          <a:p>
            <a:pPr>
              <a:buSzPct val="100000"/>
              <a:buFont typeface="Arial" pitchFamily="34" charset="0"/>
              <a:buNone/>
            </a:pPr>
            <a:r>
              <a:rPr lang="es-ES" sz="2400" b="1" noProof="0" dirty="0" smtClean="0">
                <a:solidFill>
                  <a:srgbClr val="000000"/>
                </a:solidFill>
              </a:rPr>
              <a:t>Examinar en detalle el </a:t>
            </a:r>
            <a:r>
              <a:rPr lang="es-ES" sz="2400" b="1" noProof="0" dirty="0" smtClean="0">
                <a:solidFill>
                  <a:srgbClr val="000000"/>
                </a:solidFill>
              </a:rPr>
              <a:t>sentido de los Principios (6 grupos)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400" b="1" noProof="0" dirty="0" smtClean="0">
              <a:solidFill>
                <a:srgbClr val="000000"/>
              </a:solidFill>
            </a:endParaRPr>
          </a:p>
          <a:p>
            <a:r>
              <a:rPr lang="es-ES" sz="2400" b="1" noProof="0" dirty="0" smtClean="0">
                <a:solidFill>
                  <a:srgbClr val="000000"/>
                </a:solidFill>
              </a:rPr>
              <a:t>Desarrollar un máximo de 3 preguntas para abordar el contenido </a:t>
            </a:r>
            <a:r>
              <a:rPr lang="es-ES" sz="2400" b="1" noProof="0" dirty="0" smtClean="0">
                <a:solidFill>
                  <a:srgbClr val="000000"/>
                </a:solidFill>
              </a:rPr>
              <a:t>examinado de </a:t>
            </a:r>
            <a:r>
              <a:rPr lang="es-ES" sz="2400" b="1" noProof="0" dirty="0" smtClean="0">
                <a:solidFill>
                  <a:srgbClr val="000000"/>
                </a:solidFill>
              </a:rPr>
              <a:t>los principios de una manera que pueda ser utilizado mientras se elabora un programa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noProof="0" smtClean="0">
                <a:solidFill>
                  <a:srgbClr val="000000"/>
                </a:solidFill>
              </a:rPr>
              <a:t>Grupo de Trabajo Opción 1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En las mesas tomar uno de los tres principios de programación: </a:t>
            </a:r>
          </a:p>
          <a:p>
            <a:r>
              <a:rPr lang="es-ES" sz="2000" noProof="0" dirty="0" smtClean="0">
                <a:solidFill>
                  <a:srgbClr val="000000"/>
                </a:solidFill>
              </a:rPr>
              <a:t>Igualdad y no discriminación</a:t>
            </a:r>
          </a:p>
          <a:p>
            <a:r>
              <a:rPr lang="es-ES" sz="2000" noProof="0" dirty="0" smtClean="0">
                <a:solidFill>
                  <a:srgbClr val="000000"/>
                </a:solidFill>
              </a:rPr>
              <a:t>Participación e inclusión y </a:t>
            </a:r>
          </a:p>
          <a:p>
            <a:r>
              <a:rPr lang="es-ES" sz="2000" noProof="0" dirty="0" smtClean="0">
                <a:solidFill>
                  <a:srgbClr val="000000"/>
                </a:solidFill>
              </a:rPr>
              <a:t>Rendición de cuentas e Estado de Derecho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1) ¿Cómo promueven usted y el Equipo de País este principio en su trabajo?;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2) ¿Qué más se puede hacer para promover este principio en su trabajo?;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3) ¿A qué retos se enfrenta al hacerlo?;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Sea tan práctico y específico como sea posible y seleccione ejemplos para ilustrar su respuesta a esta pregunta. Resumir esta discusión en máximo una hoja de </a:t>
            </a:r>
            <a:r>
              <a:rPr lang="es-ES" sz="2000" noProof="0" dirty="0" err="1" smtClean="0">
                <a:solidFill>
                  <a:srgbClr val="000000"/>
                </a:solidFill>
              </a:rPr>
              <a:t>rotafolio</a:t>
            </a:r>
            <a:r>
              <a:rPr lang="es-ES" sz="2000" noProof="0" dirty="0" smtClean="0">
                <a:solidFill>
                  <a:srgbClr val="000000"/>
                </a:solidFill>
              </a:rPr>
              <a:t>. 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</a:endParaRPr>
          </a:p>
          <a:p>
            <a:pPr algn="ctr">
              <a:buSzPct val="100000"/>
              <a:buFont typeface="Arial" pitchFamily="34" charset="0"/>
              <a:buNone/>
            </a:pPr>
            <a:r>
              <a:rPr lang="es-ES" sz="2000" noProof="0" dirty="0" smtClean="0">
                <a:solidFill>
                  <a:srgbClr val="000000"/>
                </a:solidFill>
              </a:rPr>
              <a:t>¡Tiene 30 minutos!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303212" y="4222"/>
            <a:ext cx="9144000" cy="733965"/>
          </a:xfrm>
        </p:spPr>
        <p:txBody>
          <a:bodyPr/>
          <a:lstStyle/>
          <a:p>
            <a:pPr>
              <a:buSzPct val="100000"/>
            </a:pPr>
            <a:r>
              <a:rPr lang="es-ES" sz="4000" noProof="0" smtClean="0">
                <a:solidFill>
                  <a:srgbClr val="000000"/>
                </a:solidFill>
              </a:rPr>
              <a:t>Opción 2</a:t>
            </a:r>
          </a:p>
        </p:txBody>
      </p:sp>
      <p:graphicFrame>
        <p:nvGraphicFramePr>
          <p:cNvPr id="65539" name="Group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40476839"/>
              </p:ext>
            </p:extLst>
          </p:nvPr>
        </p:nvGraphicFramePr>
        <p:xfrm>
          <a:off x="0" y="764704"/>
          <a:ext cx="9144000" cy="5522020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5658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En contradicción con el siguiente principio: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85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"Los Derechos Humanos son una invención de Occidente: nuestros valores son diferentes"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122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"Este criminal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renunció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sus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derechos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cuando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decidió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introducir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cocaína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en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nuestro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país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62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derecho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a la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alimentación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más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importante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que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la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libertad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expresión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: en primer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lugar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comer 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después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dar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opiniones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027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"El derecho a la alimentación no está relacionado con el derecho a la educación o el derecho a la participación política"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762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"Los hombres aportan más que las mujeres al desarrollo de nuestra sociedad"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2070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"¿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Qué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quieres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que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haga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profesor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violó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a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esta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chica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?: no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tenemos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suficientes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maestros y 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suyo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un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buen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maestro," Personal del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Ministerio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Educación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6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4000" b="1" noProof="0" smtClean="0">
                <a:solidFill>
                  <a:srgbClr val="000000"/>
                </a:solidFill>
                <a:ea typeface="ＭＳ Ｐゴシック" pitchFamily="34" charset="-128"/>
              </a:rPr>
              <a:t>Universalidad e inalienabilidad</a:t>
            </a:r>
          </a:p>
        </p:txBody>
      </p:sp>
      <p:sp>
        <p:nvSpPr>
          <p:cNvPr id="28675" name="Content Placeholder 17"/>
          <p:cNvSpPr>
            <a:spLocks noGrp="1"/>
          </p:cNvSpPr>
          <p:nvPr>
            <p:ph idx="4294967295"/>
          </p:nvPr>
        </p:nvSpPr>
        <p:spPr>
          <a:xfrm>
            <a:off x="323528" y="1556792"/>
            <a:ext cx="8229600" cy="4525963"/>
          </a:xfrm>
        </p:spPr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3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r>
              <a:rPr lang="es-ES" sz="3000" noProof="0" dirty="0" smtClean="0">
                <a:ea typeface="ＭＳ Ｐゴシック" pitchFamily="34" charset="-128"/>
              </a:rPr>
              <a:t>Que nadie se quede fuera o excluido de los derechos humanos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3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r>
              <a:rPr lang="es-ES" sz="30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políticas públicas y programas deben tener:</a:t>
            </a:r>
          </a:p>
          <a:p>
            <a:pPr lvl="1">
              <a:buFont typeface="Arial" pitchFamily="34" charset="0"/>
              <a:buChar char="•"/>
            </a:pPr>
            <a:r>
              <a:rPr lang="es-ES" sz="2600" noProof="0" dirty="0" smtClean="0">
                <a:solidFill>
                  <a:srgbClr val="000000"/>
                </a:solidFill>
                <a:ea typeface="ＭＳ Ｐゴシック" pitchFamily="34" charset="-128"/>
              </a:rPr>
              <a:t>Los datos desagregados para identificar casos difíciles </a:t>
            </a:r>
            <a:r>
              <a:rPr lang="es-ES" sz="2600" noProof="0" dirty="0" smtClean="0">
                <a:ea typeface="ＭＳ Ｐゴシック" pitchFamily="34" charset="-128"/>
              </a:rPr>
              <a:t>de exclusión y marginación</a:t>
            </a:r>
          </a:p>
          <a:p>
            <a:pPr lvl="1">
              <a:buFont typeface="Arial" pitchFamily="34" charset="0"/>
              <a:buChar char="•"/>
            </a:pPr>
            <a:r>
              <a:rPr lang="es-ES" sz="2600" noProof="0" dirty="0" smtClean="0">
                <a:ea typeface="ＭＳ Ｐゴシック" pitchFamily="34" charset="-128"/>
              </a:rPr>
              <a:t>Estrategias específicas en respuesta a esta carga de trabajo (por ejemplo, campañas de vacunación contra la poliomielitis).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noProof="0" smtClean="0">
                <a:solidFill>
                  <a:srgbClr val="000000"/>
                </a:solidFill>
              </a:rPr>
              <a:t>Ejercicio opcional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s-ES" noProof="0" smtClean="0">
                <a:solidFill>
                  <a:srgbClr val="000000"/>
                </a:solidFill>
              </a:rPr>
              <a:t>Un ejercicio en el proceso de programación del MANUD</a:t>
            </a:r>
          </a:p>
        </p:txBody>
      </p:sp>
    </p:spTree>
    <p:extLst>
      <p:ext uri="{BB962C8B-B14F-4D97-AF65-F5344CB8AC3E}">
        <p14:creationId xmlns:p14="http://schemas.microsoft.com/office/powerpoint/2010/main" val="2808160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5"/>
          <p:cNvSpPr>
            <a:spLocks noGrp="1"/>
          </p:cNvSpPr>
          <p:nvPr>
            <p:ph type="title" idx="4294967295"/>
          </p:nvPr>
        </p:nvSpPr>
        <p:spPr>
          <a:xfrm>
            <a:off x="118745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4000" b="1" noProof="0" smtClean="0">
                <a:solidFill>
                  <a:srgbClr val="000000"/>
                </a:solidFill>
                <a:ea typeface="ＭＳ Ｐゴシック" pitchFamily="34" charset="-128"/>
              </a:rPr>
              <a:t>Indivisibilidad e interrelación</a:t>
            </a:r>
          </a:p>
        </p:txBody>
      </p:sp>
      <p:sp>
        <p:nvSpPr>
          <p:cNvPr id="29699" name="Content Placeholder 1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s-ES" sz="2200" noProof="0" smtClean="0">
                <a:solidFill>
                  <a:srgbClr val="000000"/>
                </a:solidFill>
                <a:ea typeface="ＭＳ Ｐゴシック" pitchFamily="34" charset="-128"/>
              </a:rPr>
              <a:t>Igual reconocimiento y protección de los derechos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s-ES" sz="2200" noProof="0" smtClean="0">
                <a:solidFill>
                  <a:srgbClr val="000000"/>
                </a:solidFill>
                <a:ea typeface="ＭＳ Ｐゴシック" pitchFamily="34" charset="-128"/>
              </a:rPr>
              <a:t>Los marcos legales:</a:t>
            </a:r>
          </a:p>
          <a:p>
            <a:pPr lvl="1">
              <a:lnSpc>
                <a:spcPct val="80000"/>
              </a:lnSpc>
            </a:pPr>
            <a:r>
              <a:rPr lang="es-ES" sz="2000" noProof="0" smtClean="0">
                <a:solidFill>
                  <a:srgbClr val="000000"/>
                </a:solidFill>
                <a:ea typeface="ＭＳ Ｐゴシック" pitchFamily="34" charset="-128"/>
              </a:rPr>
              <a:t>No debería privilegiar la protección de ciertos derechos en detrimento de los demás</a:t>
            </a:r>
          </a:p>
          <a:p>
            <a:pPr>
              <a:lnSpc>
                <a:spcPct val="80000"/>
              </a:lnSpc>
            </a:pPr>
            <a:r>
              <a:rPr lang="es-ES" sz="2200" noProof="0" smtClean="0">
                <a:solidFill>
                  <a:srgbClr val="000000"/>
                </a:solidFill>
                <a:ea typeface="ＭＳ Ｐゴシック" pitchFamily="34" charset="-128"/>
              </a:rPr>
              <a:t>Políticas públicas</a:t>
            </a:r>
          </a:p>
          <a:p>
            <a:pPr lvl="1">
              <a:lnSpc>
                <a:spcPct val="80000"/>
              </a:lnSpc>
            </a:pPr>
            <a:r>
              <a:rPr lang="es-ES" sz="2000" noProof="0" smtClean="0">
                <a:solidFill>
                  <a:srgbClr val="000000"/>
                </a:solidFill>
                <a:ea typeface="ＭＳ Ｐゴシック" pitchFamily="34" charset="-128"/>
              </a:rPr>
              <a:t>Debe basarse en un análisis holístico de los problemas de desarrollo y dar respuesta integral y multisectorial</a:t>
            </a:r>
          </a:p>
          <a:p>
            <a:pPr>
              <a:lnSpc>
                <a:spcPct val="80000"/>
              </a:lnSpc>
            </a:pPr>
            <a:r>
              <a:rPr lang="es-ES" sz="2200" noProof="0" smtClean="0">
                <a:solidFill>
                  <a:srgbClr val="000000"/>
                </a:solidFill>
                <a:ea typeface="ＭＳ Ｐゴシック" pitchFamily="34" charset="-128"/>
              </a:rPr>
              <a:t>Instituciones del Estado:</a:t>
            </a:r>
          </a:p>
          <a:p>
            <a:pPr lvl="1">
              <a:lnSpc>
                <a:spcPct val="80000"/>
              </a:lnSpc>
            </a:pPr>
            <a:r>
              <a:rPr lang="es-ES" sz="2000" noProof="0" smtClean="0">
                <a:solidFill>
                  <a:srgbClr val="000000"/>
                </a:solidFill>
                <a:ea typeface="ＭＳ Ｐゴシック" pitchFamily="34" charset="-128"/>
              </a:rPr>
              <a:t>Aseguran una coordinación interinstitucional y multisectorial</a:t>
            </a:r>
          </a:p>
          <a:p>
            <a:pPr lvl="1">
              <a:lnSpc>
                <a:spcPct val="80000"/>
              </a:lnSpc>
            </a:pPr>
            <a:r>
              <a:rPr lang="es-ES" sz="2000" noProof="0" smtClean="0">
                <a:solidFill>
                  <a:srgbClr val="000000"/>
                </a:solidFill>
                <a:ea typeface="ＭＳ Ｐゴシック" pitchFamily="34" charset="-128"/>
              </a:rPr>
              <a:t>Incluir las instituciones encargadas de la protección, control y rendición de cuentas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404813"/>
            <a:ext cx="8229600" cy="838200"/>
          </a:xfrm>
        </p:spPr>
        <p:txBody>
          <a:bodyPr/>
          <a:lstStyle/>
          <a:p>
            <a:pPr>
              <a:buSzPct val="100000"/>
            </a:pPr>
            <a:r>
              <a:rPr lang="es-ES" sz="3200" b="1" noProof="0" smtClean="0">
                <a:solidFill>
                  <a:srgbClr val="000000"/>
                </a:solidFill>
                <a:latin typeface="Tahoma" pitchFamily="34" charset="0"/>
              </a:rPr>
              <a:t>Igualdad y no discriminación</a:t>
            </a: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463513" y="1412776"/>
            <a:ext cx="8181975" cy="49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200" b="1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Este </a:t>
            </a:r>
            <a:r>
              <a:rPr lang="en-US" sz="2200" b="1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principio </a:t>
            </a:r>
            <a:r>
              <a:rPr lang="en-US" sz="2200" b="1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exige</a:t>
            </a:r>
            <a:r>
              <a:rPr lang="en-US" sz="2200" b="1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...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200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Erradicación</a:t>
            </a:r>
            <a:r>
              <a:rPr lang="en-US" sz="22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de la </a:t>
            </a:r>
            <a:r>
              <a:rPr lang="en-US" sz="2200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discriminación</a:t>
            </a:r>
            <a:r>
              <a:rPr lang="en-US" sz="22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  <a:r>
              <a:rPr lang="en-US" sz="2200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jurídica</a:t>
            </a:r>
            <a:r>
              <a:rPr lang="en-US" sz="22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, </a:t>
            </a:r>
            <a:r>
              <a:rPr lang="en-US" sz="2200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institucional</a:t>
            </a:r>
            <a:r>
              <a:rPr lang="en-US" sz="22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, interpersonal y </a:t>
            </a:r>
            <a:r>
              <a:rPr lang="en-US" sz="2200" dirty="0" err="1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estructural</a:t>
            </a:r>
            <a:endParaRPr lang="en-US" sz="2200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2200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Clr>
                <a:srgbClr val="1F497D"/>
              </a:buClr>
              <a:buSzPct val="75000"/>
              <a:buFont typeface="Arial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Común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a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todos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tratados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Derechos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Humanos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-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Nadie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puede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ser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objeto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discriminación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razón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sexo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edad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origen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nacional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o social,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opinión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política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o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otro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tipo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discapacidad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etc </a:t>
            </a: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Clr>
                <a:srgbClr val="1F497D"/>
              </a:buClr>
              <a:buSzPct val="75000"/>
              <a:buFont typeface="Arial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Clr>
                <a:srgbClr val="1F497D"/>
              </a:buClr>
              <a:buSzPct val="75000"/>
              <a:buFont typeface="Arial" pitchFamily="34" charset="0"/>
              <a:buChar char="•"/>
            </a:pPr>
            <a:r>
              <a:rPr lang="en-US" dirty="0" err="1">
                <a:latin typeface="Calibri" pitchFamily="34" charset="0"/>
              </a:rPr>
              <a:t>Asegúrese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que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los </a:t>
            </a:r>
            <a:r>
              <a:rPr lang="en-US" dirty="0" err="1">
                <a:latin typeface="Calibri" pitchFamily="34" charset="0"/>
              </a:rPr>
              <a:t>derechos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de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grupos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marginados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desfavorecidos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no se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pasan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alto (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ejemplo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las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minorías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étnicas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y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religiosas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los pueblos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indígenas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mujeres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niños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ancianos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personas con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discapacidad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etc),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sus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derechos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están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protegidos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y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que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se les anima a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participar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manera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significativa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en el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desarrollo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/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proceso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recuperación</a:t>
            </a:r>
            <a:endParaRPr lang="en-US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Clr>
                <a:srgbClr val="1F497D"/>
              </a:buClr>
              <a:buSzPct val="75000"/>
              <a:buFont typeface="Arial" pitchFamily="34" charset="0"/>
              <a:buChar char="•"/>
            </a:pPr>
            <a:endParaRPr lang="en-US" dirty="0">
              <a:solidFill>
                <a:srgbClr val="000000"/>
              </a:solidFill>
              <a:latin typeface="Calibri" pitchFamily="34" charset="0"/>
            </a:endParaRPr>
          </a:p>
          <a:p>
            <a:pPr algn="just" eaLnBrk="0" hangingPunct="0">
              <a:lnSpc>
                <a:spcPct val="70000"/>
              </a:lnSpc>
              <a:spcBef>
                <a:spcPct val="50000"/>
              </a:spcBef>
              <a:buClr>
                <a:srgbClr val="1F497D"/>
              </a:buClr>
              <a:buSzPct val="75000"/>
              <a:buFont typeface="Arial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Aunque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se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promueva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la no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discriminación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se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debe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prestar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especial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atención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a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más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vulnerables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-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si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todo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el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mundo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se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trata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igual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las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desigualdades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y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desventajas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no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pueden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ser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dirigidas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y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pueden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hecho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ser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peores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. (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Por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ejemplo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más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vulnerables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entre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pobres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-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las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mujeres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niños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los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miembros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de la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tercera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edad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castas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bajas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desplazados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alibri" pitchFamily="34" charset="0"/>
              </a:rPr>
              <a:t>internos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, etc)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6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4000" b="1" noProof="0" smtClean="0">
                <a:solidFill>
                  <a:srgbClr val="000000"/>
                </a:solidFill>
                <a:ea typeface="ＭＳ Ｐゴシック" pitchFamily="34" charset="-128"/>
              </a:rPr>
              <a:t>Igualdad y no discriminación</a:t>
            </a:r>
          </a:p>
        </p:txBody>
      </p:sp>
      <p:sp>
        <p:nvSpPr>
          <p:cNvPr id="31747" name="Content Placeholder 17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leyes deben: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Suprimir o modificar la legislación discriminatoria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Propiciar el disfrute por todos de los </a:t>
            </a:r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derechos </a:t>
            </a:r>
            <a:r>
              <a:rPr lang="es-ES" sz="1600" dirty="0">
                <a:solidFill>
                  <a:srgbClr val="000000"/>
                </a:solidFill>
                <a:ea typeface="ＭＳ Ｐゴシック" pitchFamily="34" charset="-128"/>
              </a:rPr>
              <a:t>h</a:t>
            </a:r>
            <a:r>
              <a:rPr lang="es-ES" sz="1600" noProof="0" dirty="0" err="1" smtClean="0">
                <a:solidFill>
                  <a:srgbClr val="000000"/>
                </a:solidFill>
                <a:ea typeface="ＭＳ Ｐゴシック" pitchFamily="34" charset="-128"/>
              </a:rPr>
              <a:t>umanos</a:t>
            </a:r>
            <a:endParaRPr lang="es-ES" sz="16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instituciones públicas deben garantizar: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Representación de los grupos marginados o excluidos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Servicios accesibles y sensibles al género, la edad y a las diferencias culturales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políticas públicas deben: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Desafiar el modelo de apropiación y concentración de los recursos que conduce a la discriminación estructural y a la exclusión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Tomar medidas activas para reducir las disparidades sociales y económicas, sobre la base de datos desglosados</a:t>
            </a:r>
          </a:p>
          <a:p>
            <a:pPr lvl="1"/>
            <a:r>
              <a:rPr lang="es-ES" sz="1600" noProof="0" dirty="0" smtClean="0">
                <a:solidFill>
                  <a:srgbClr val="000000"/>
                </a:solidFill>
                <a:ea typeface="ＭＳ Ｐゴシック" pitchFamily="34" charset="-128"/>
              </a:rPr>
              <a:t>Promover la educación y conciencia pública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5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b="1" noProof="0" smtClean="0">
                <a:solidFill>
                  <a:srgbClr val="000000"/>
                </a:solidFill>
                <a:ea typeface="ＭＳ Ｐゴシック" pitchFamily="34" charset="-128"/>
              </a:rPr>
              <a:t>Participación e inclusión</a:t>
            </a:r>
          </a:p>
        </p:txBody>
      </p:sp>
      <p:sp>
        <p:nvSpPr>
          <p:cNvPr id="32771" name="Content Placeholder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Una participación libre, activa, significativa e inclusiva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políticas, procesos y procedimientos deben proporcionar: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Oportunidades para la participación de los más desfavorecidos en la planificación y el desarrollo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Acceso a la información pertinente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Capacidades de los grupos marginados para formular propuestas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Los mecanismos institucionales deben: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Basarse en los principios democráticos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no debilitar las estructuras democráticas o tradicionales </a:t>
            </a:r>
            <a:r>
              <a:rPr lang="es-CL" sz="2000" dirty="0" smtClean="0"/>
              <a:t>existentes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sociedad civil debe</a:t>
            </a:r>
            <a:r>
              <a:rPr lang="es-ES" sz="2200" dirty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Ser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activa, independiente y con capacidad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Representar la voz de los grupos marginados y excluidos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Tener control sobre la toma de decisiones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5"/>
          <p:cNvSpPr>
            <a:spLocks noGrp="1"/>
          </p:cNvSpPr>
          <p:nvPr>
            <p:ph type="title" idx="4294967295"/>
          </p:nvPr>
        </p:nvSpPr>
        <p:spPr>
          <a:xfrm>
            <a:off x="914400" y="116632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Rendición de cuentas </a:t>
            </a: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y </a:t>
            </a: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Estado de Derecho</a:t>
            </a:r>
          </a:p>
        </p:txBody>
      </p:sp>
      <p:sp>
        <p:nvSpPr>
          <p:cNvPr id="33795" name="Content Placeholder 6"/>
          <p:cNvSpPr>
            <a:spLocks noGrp="1"/>
          </p:cNvSpPr>
          <p:nvPr>
            <p:ph idx="4294967295"/>
          </p:nvPr>
        </p:nvSpPr>
        <p:spPr>
          <a:xfrm>
            <a:off x="467544" y="1412776"/>
            <a:ext cx="8229600" cy="5112568"/>
          </a:xfrm>
        </p:spPr>
        <p:txBody>
          <a:bodyPr/>
          <a:lstStyle/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Que los Estados y otros responsables respondan por la observancia de los Derechos Humanos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Instituciones independientes del Estado deberían: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Contar con suficientes recursos, responsabilidades y autoridad independiente para supervisar eficazmente el Gobierno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Por ejemplo, órganos parlamentarios independientes de derechos humanos, instituciones nacionales de derechos humanos, jueces, tribunales y asesores jurídicos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Los Estados deben cooperar con los sistemas internacionales de derechos humanos: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Cumpliendo oportunamente con las obligaciones internacionales de rendición de informes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Invitando a los Relatores Especiales y suministrándoles información</a:t>
            </a:r>
          </a:p>
          <a:p>
            <a:pPr lvl="1">
              <a:lnSpc>
                <a:spcPct val="80000"/>
              </a:lnSpc>
            </a:pPr>
            <a:r>
              <a:rPr lang="es-CL" sz="2000" dirty="0"/>
              <a:t>I</a:t>
            </a:r>
            <a:r>
              <a:rPr lang="es-CL" sz="2000" dirty="0" smtClean="0"/>
              <a:t>mplementación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de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recomendaciones de los </a:t>
            </a:r>
            <a:r>
              <a:rPr lang="es-ES" sz="2000" noProof="0" dirty="0" err="1" smtClean="0">
                <a:solidFill>
                  <a:srgbClr val="000000"/>
                </a:solidFill>
                <a:ea typeface="ＭＳ Ｐゴシック" pitchFamily="34" charset="-128"/>
              </a:rPr>
              <a:t>Organos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 establecidos en virtud de Tratados y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de los Procedimientos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Especiales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5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Rendición de cuentas </a:t>
            </a: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y </a:t>
            </a: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Estado de Derecho</a:t>
            </a:r>
          </a:p>
        </p:txBody>
      </p:sp>
      <p:sp>
        <p:nvSpPr>
          <p:cNvPr id="34819" name="Content Placeholder 6"/>
          <p:cNvSpPr>
            <a:spLocks noGrp="1"/>
          </p:cNvSpPr>
          <p:nvPr>
            <p:ph idx="4294967295"/>
          </p:nvPr>
        </p:nvSpPr>
        <p:spPr>
          <a:xfrm>
            <a:off x="467544" y="1412776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Mecanismos accesibles, eficaces e independientes y procedimientos de recurso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El marco jurídico debería: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Estar en conformidad con las normas de derechos humanos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Establecer las condiciones, procedimientos y mecanismos para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que los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titulares de derechos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reclamen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sus derechos y para que los portadores de deberes cumplan con sus obligaciones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Las políticas públicas deben: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Tomar las medidas necesarias para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fortalecer los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sistemas de rendición de cuentas</a:t>
            </a:r>
          </a:p>
          <a:p>
            <a:pPr lvl="1">
              <a:lnSpc>
                <a:spcPct val="80000"/>
              </a:lnSpc>
            </a:pP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Cumplir las obligaciones relacionadas con los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derechos humanos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del Estado a nivel central, regional y local</a:t>
            </a:r>
          </a:p>
          <a:p>
            <a:pPr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Los mecanismos institucionales deben garantizar:</a:t>
            </a:r>
          </a:p>
          <a:p>
            <a:pPr lvl="1">
              <a:lnSpc>
                <a:spcPct val="80000"/>
              </a:lnSpc>
            </a:pPr>
            <a:r>
              <a:rPr lang="es-ES" sz="2200" noProof="0" dirty="0" smtClean="0">
                <a:solidFill>
                  <a:srgbClr val="000000"/>
                </a:solidFill>
                <a:ea typeface="ＭＳ Ｐゴシック" pitchFamily="34" charset="-128"/>
              </a:rPr>
              <a:t>Mecanismos de reparación adecuados judiciales y administrativos</a:t>
            </a:r>
          </a:p>
          <a:p>
            <a:pPr lvl="1">
              <a:lnSpc>
                <a:spcPct val="80000"/>
              </a:lnSpc>
            </a:pPr>
            <a:endParaRPr lang="es-ES" sz="20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5"/>
          <p:cNvSpPr>
            <a:spLocks noGrp="1"/>
          </p:cNvSpPr>
          <p:nvPr>
            <p:ph type="title" idx="4294967295"/>
          </p:nvPr>
        </p:nvSpPr>
        <p:spPr>
          <a:xfrm>
            <a:off x="1331640" y="260350"/>
            <a:ext cx="7812360" cy="1143000"/>
          </a:xfrm>
        </p:spPr>
        <p:txBody>
          <a:bodyPr/>
          <a:lstStyle/>
          <a:p>
            <a:pPr>
              <a:buSzPct val="100000"/>
            </a:pPr>
            <a:r>
              <a:rPr lang="es-ES" sz="32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Rendición de cuentas Y Estado de Derecho</a:t>
            </a:r>
            <a:endParaRPr lang="es-ES" sz="32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35843" name="Content Placeholder 6"/>
          <p:cNvSpPr>
            <a:spLocks noGrp="1"/>
          </p:cNvSpPr>
          <p:nvPr>
            <p:ph idx="4294967295"/>
          </p:nvPr>
        </p:nvSpPr>
        <p:spPr>
          <a:xfrm>
            <a:off x="467544" y="1340768"/>
            <a:ext cx="8229600" cy="5184576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35000"/>
              </a:spcBef>
              <a:buSzPct val="100000"/>
              <a:buFont typeface="Arial" pitchFamily="34" charset="0"/>
              <a:buNone/>
            </a:pPr>
            <a:r>
              <a:rPr lang="es-ES" sz="27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Este principio exige ...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ES" sz="2700" noProof="0" dirty="0" smtClean="0">
                <a:solidFill>
                  <a:srgbClr val="000000"/>
                </a:solidFill>
                <a:ea typeface="ＭＳ Ｐゴシック" pitchFamily="34" charset="-128"/>
              </a:rPr>
              <a:t>Medios de comunicación libres e independientes, y grupos de defensores de derechos humanos que representen a hombres, mujeres y grupos marginados o excluidos</a:t>
            </a:r>
          </a:p>
          <a:p>
            <a:pPr>
              <a:lnSpc>
                <a:spcPct val="80000"/>
              </a:lnSpc>
              <a:spcBef>
                <a:spcPct val="35000"/>
              </a:spcBef>
              <a:buSzPct val="100000"/>
              <a:buFont typeface="Arial" pitchFamily="34" charset="0"/>
              <a:buNone/>
            </a:pPr>
            <a:r>
              <a:rPr lang="es-ES" sz="27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Implicaciones de programación:</a:t>
            </a: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ES" sz="2700" noProof="0" dirty="0" smtClean="0">
                <a:solidFill>
                  <a:srgbClr val="000000"/>
                </a:solidFill>
                <a:ea typeface="ＭＳ Ｐゴシック" pitchFamily="34" charset="-128"/>
              </a:rPr>
              <a:t>Una sociedad civil activa y sensible a derechos que:</a:t>
            </a: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Supervise el cumplimiento del Estado de sus obligaciones de </a:t>
            </a: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derechos humanos</a:t>
            </a:r>
            <a:endParaRPr lang="es-ES" sz="24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lvl="1">
              <a:lnSpc>
                <a:spcPct val="80000"/>
              </a:lnSpc>
              <a:spcBef>
                <a:spcPct val="35000"/>
              </a:spcBef>
            </a:pP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Articule las preocupaciones de la sociedad y abogue por mecanismos sociales de </a:t>
            </a:r>
            <a:r>
              <a:rPr lang="es-ES" sz="2400" noProof="0" dirty="0" smtClean="0">
                <a:solidFill>
                  <a:srgbClr val="000000"/>
                </a:solidFill>
                <a:ea typeface="ＭＳ Ｐゴシック" pitchFamily="34" charset="-128"/>
              </a:rPr>
              <a:t>derechos humanos</a:t>
            </a:r>
            <a:endParaRPr lang="es-ES" sz="24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lnSpc>
                <a:spcPct val="80000"/>
              </a:lnSpc>
              <a:spcBef>
                <a:spcPct val="35000"/>
              </a:spcBef>
            </a:pPr>
            <a:r>
              <a:rPr lang="es-ES" sz="2700" noProof="0" dirty="0" smtClean="0">
                <a:solidFill>
                  <a:srgbClr val="000000"/>
                </a:solidFill>
                <a:ea typeface="ＭＳ Ｐゴシック" pitchFamily="34" charset="-128"/>
              </a:rPr>
              <a:t>Por ejemplo, la campaña sobre el acceso a medicamentos retro-virales en Sudáfrica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 eaLnBrk="1" hangingPunct="1"/>
            <a:r>
              <a:rPr lang="es-ES" sz="3600" b="1" dirty="0">
                <a:solidFill>
                  <a:srgbClr val="000000"/>
                </a:solidFill>
              </a:rPr>
              <a:t>Estándares y principios de </a:t>
            </a:r>
            <a:r>
              <a:rPr lang="es-ES" sz="3600" b="1" dirty="0" smtClean="0">
                <a:solidFill>
                  <a:srgbClr val="000000"/>
                </a:solidFill>
              </a:rPr>
              <a:t/>
            </a:r>
            <a:br>
              <a:rPr lang="es-ES" sz="3600" b="1" dirty="0" smtClean="0">
                <a:solidFill>
                  <a:srgbClr val="000000"/>
                </a:solidFill>
              </a:rPr>
            </a:br>
            <a:r>
              <a:rPr lang="es-ES" sz="3600" b="1" dirty="0" smtClean="0">
                <a:solidFill>
                  <a:srgbClr val="000000"/>
                </a:solidFill>
              </a:rPr>
              <a:t>derechos humanos</a:t>
            </a:r>
            <a:endParaRPr lang="en-US" sz="3600" b="1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35247072"/>
              </p:ext>
            </p:extLst>
          </p:nvPr>
        </p:nvGraphicFramePr>
        <p:xfrm>
          <a:off x="1043608" y="1556792"/>
          <a:ext cx="7010400" cy="467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557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5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noProof="0" smtClean="0">
                <a:solidFill>
                  <a:srgbClr val="000000"/>
                </a:solidFill>
              </a:rPr>
              <a:t>Ejemplos temáticos de EBDH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0"/>
            <a:ext cx="7258050" cy="1357313"/>
          </a:xfrm>
          <a:solidFill>
            <a:srgbClr val="FFFFFF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 anchor="b"/>
          <a:lstStyle/>
          <a:p>
            <a:pPr>
              <a:buSzPct val="100000"/>
            </a:pPr>
            <a:r>
              <a:rPr lang="es-ES" sz="2800" b="1" noProof="0" smtClean="0">
                <a:solidFill>
                  <a:srgbClr val="000000"/>
                </a:solidFill>
              </a:rPr>
              <a:t>Ejemplos sobre el fortalecimiento de la planificación del desarrollo local en Bosnia y Herzegovina</a:t>
            </a:r>
          </a:p>
        </p:txBody>
      </p:sp>
      <p:sp>
        <p:nvSpPr>
          <p:cNvPr id="38915" name="Content Placeholder 7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1600" noProof="0" dirty="0" smtClean="0">
                <a:solidFill>
                  <a:srgbClr val="000000"/>
                </a:solidFill>
              </a:rPr>
              <a:t>Objetivos: El Programa Municipal para el Desarrollo basado en los derechos (RMAP) busca fortalecer las capacidades de las autoridades locales en Bosnia Herzegovina para:</a:t>
            </a:r>
          </a:p>
          <a:p>
            <a:pPr>
              <a:buFont typeface="Wingdings" pitchFamily="2" charset="2"/>
              <a:buChar char="ü"/>
            </a:pPr>
            <a:r>
              <a:rPr lang="es-ES" sz="1600" noProof="0" dirty="0" smtClean="0">
                <a:solidFill>
                  <a:srgbClr val="000000"/>
                </a:solidFill>
              </a:rPr>
              <a:t>Comprender su papel </a:t>
            </a:r>
            <a:r>
              <a:rPr lang="es-ES" sz="1600" noProof="0" dirty="0" smtClean="0"/>
              <a:t>como portadores de deberes de </a:t>
            </a:r>
            <a:r>
              <a:rPr lang="es-ES" sz="1600" dirty="0" err="1" smtClean="0"/>
              <a:t>derec</a:t>
            </a:r>
            <a:r>
              <a:rPr lang="es-ES" sz="1600" noProof="0" dirty="0" err="1" smtClean="0"/>
              <a:t>hos</a:t>
            </a:r>
            <a:r>
              <a:rPr lang="es-ES" sz="1600" noProof="0" dirty="0" smtClean="0"/>
              <a:t> </a:t>
            </a:r>
            <a:r>
              <a:rPr lang="es-ES" sz="1600" dirty="0" smtClean="0"/>
              <a:t>h</a:t>
            </a:r>
            <a:r>
              <a:rPr lang="es-ES" sz="1600" noProof="0" dirty="0" err="1" smtClean="0"/>
              <a:t>umanos</a:t>
            </a:r>
            <a:r>
              <a:rPr lang="es-ES" sz="1600" noProof="0" dirty="0" smtClean="0"/>
              <a:t> y </a:t>
            </a:r>
            <a:r>
              <a:rPr lang="es-ES" sz="1600" noProof="0" dirty="0" smtClean="0">
                <a:solidFill>
                  <a:srgbClr val="000000"/>
                </a:solidFill>
              </a:rPr>
              <a:t>desarrollar planes de desarrollo local que satisfagan las necesidades y los Derechos Humanos de la población local y aborden las prioridades de los grupos más marginados.</a:t>
            </a:r>
          </a:p>
          <a:p>
            <a:pPr>
              <a:buFont typeface="Wingdings" pitchFamily="2" charset="2"/>
              <a:buChar char="ü"/>
            </a:pPr>
            <a:r>
              <a:rPr lang="es-ES" sz="1600" noProof="0" dirty="0" smtClean="0">
                <a:solidFill>
                  <a:srgbClr val="000000"/>
                </a:solidFill>
              </a:rPr>
              <a:t>Implementar planes de desarrollo local a través de proyectos que benefician los grupos marginados y vulnerables, en sectores tan variados como la educación, la agricultura, el agua y el saneamiento y la salud (con PNUD proporcionando financiación inicial a 40 proyectos).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1600" b="1" noProof="0" dirty="0" smtClean="0">
                <a:solidFill>
                  <a:srgbClr val="000000"/>
                </a:solidFill>
              </a:rPr>
              <a:t>Resultados: </a:t>
            </a:r>
            <a:r>
              <a:rPr lang="es-ES" sz="1600" noProof="0" dirty="0" smtClean="0">
                <a:solidFill>
                  <a:srgbClr val="000000"/>
                </a:solidFill>
              </a:rPr>
              <a:t>El PNUD y las autoridades municipales implementaron el RMAP en 15 municipios. El objetivo no era reinventar los procesos locales de planificación, sino utilizar los estándares y principios de Derechos Humanos para agregar valor en puntos estratégicos del proceso, por ejemplo, para profundizar la participación, no discriminación y la rendición de cuentas, y utilizar las estándares de Derechos Humanos como punto de referencia en las áreas de educación , salud y protección social. </a:t>
            </a:r>
          </a:p>
          <a:p>
            <a:pPr>
              <a:buSzPct val="100000"/>
              <a:buFont typeface="Arial" pitchFamily="34" charset="0"/>
              <a:buNone/>
            </a:pPr>
            <a:r>
              <a:rPr lang="es-ES" sz="1600" noProof="0" dirty="0" smtClean="0">
                <a:solidFill>
                  <a:srgbClr val="000000"/>
                </a:solidFill>
              </a:rPr>
              <a:t>Ejemplo - Municipio </a:t>
            </a:r>
            <a:r>
              <a:rPr lang="es-ES" sz="1600" noProof="0" dirty="0" err="1" smtClean="0">
                <a:solidFill>
                  <a:srgbClr val="000000"/>
                </a:solidFill>
              </a:rPr>
              <a:t>Kiseljak</a:t>
            </a:r>
            <a:r>
              <a:rPr lang="es-ES" sz="1600" noProof="0" dirty="0" smtClean="0">
                <a:solidFill>
                  <a:srgbClr val="000000"/>
                </a:solidFill>
              </a:rPr>
              <a:t>: Aguas - El perfil de la Comunidad mostró una situación de urgencia respecto a la disponibilidad y calidad del agua para las comunidades romaníes. El RMAP ayudó al municipio a dar prioridad a los proyectos que abordaban la exclusión y el acceso a los grupos vulnerables a los servicios, resultantes en el acceso a cantidades suficientes de agua potable.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 idx="4294967295"/>
          </p:nvPr>
        </p:nvSpPr>
        <p:spPr>
          <a:xfrm>
            <a:off x="1643063" y="274638"/>
            <a:ext cx="7043737" cy="1143000"/>
          </a:xfrm>
        </p:spPr>
        <p:txBody>
          <a:bodyPr/>
          <a:lstStyle/>
          <a:p>
            <a:pPr eaLnBrk="1" hangingPunct="1"/>
            <a:r>
              <a:rPr lang="es-ES" sz="3400" dirty="0" smtClean="0">
                <a:ea typeface="MS PGothic" charset="-128"/>
              </a:rPr>
              <a:t>Los cinco principios de programación MANUD interrelacionados</a:t>
            </a: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1764548"/>
              </p:ext>
            </p:extLst>
          </p:nvPr>
        </p:nvGraphicFramePr>
        <p:xfrm>
          <a:off x="838200" y="2061178"/>
          <a:ext cx="7391400" cy="40649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0506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1" name="Rectangle 3"/>
          <p:cNvSpPr>
            <a:spLocks noChangeArrowheads="1"/>
          </p:cNvSpPr>
          <p:nvPr/>
        </p:nvSpPr>
        <p:spPr bwMode="auto">
          <a:xfrm>
            <a:off x="684213" y="1484313"/>
            <a:ext cx="7559675" cy="49690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539750" indent="-274638" eaLnBrk="0" hangingPunct="0">
              <a:buSzPct val="100000"/>
            </a:pPr>
            <a:r>
              <a:rPr lang="en-US" dirty="0" err="1">
                <a:solidFill>
                  <a:srgbClr val="000000"/>
                </a:solidFill>
              </a:rPr>
              <a:t>Objetivos</a:t>
            </a:r>
            <a:r>
              <a:rPr lang="en-US" dirty="0">
                <a:solidFill>
                  <a:srgbClr val="000000"/>
                </a:solidFill>
              </a:rPr>
              <a:t>:</a:t>
            </a:r>
          </a:p>
          <a:p>
            <a:pPr marL="539750" indent="-274638" eaLnBrk="0" hangingPunct="0">
              <a:buSzPct val="100000"/>
            </a:pPr>
            <a:endParaRPr lang="en-US" dirty="0">
              <a:solidFill>
                <a:srgbClr val="000000"/>
              </a:solidFill>
            </a:endParaRPr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 err="1"/>
              <a:t>Reducir</a:t>
            </a:r>
            <a:r>
              <a:rPr lang="en-US" dirty="0"/>
              <a:t>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desigualdades</a:t>
            </a:r>
            <a:r>
              <a:rPr lang="en-US" dirty="0"/>
              <a:t> de </a:t>
            </a:r>
            <a:r>
              <a:rPr lang="en-US" dirty="0" err="1"/>
              <a:t>género</a:t>
            </a:r>
            <a:endParaRPr lang="en-US" dirty="0"/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 err="1"/>
              <a:t>Garantizar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los </a:t>
            </a:r>
            <a:r>
              <a:rPr lang="en-US" dirty="0" err="1"/>
              <a:t>estándares</a:t>
            </a:r>
            <a:r>
              <a:rPr lang="en-US" dirty="0"/>
              <a:t> de </a:t>
            </a:r>
            <a:r>
              <a:rPr lang="en-US" dirty="0" err="1"/>
              <a:t>Derechos</a:t>
            </a:r>
            <a:r>
              <a:rPr lang="en-US" dirty="0"/>
              <a:t> </a:t>
            </a:r>
            <a:r>
              <a:rPr lang="en-US" dirty="0" err="1"/>
              <a:t>Humanos</a:t>
            </a:r>
            <a:r>
              <a:rPr lang="en-US" dirty="0"/>
              <a:t> </a:t>
            </a:r>
            <a:r>
              <a:rPr lang="en-US" dirty="0" err="1"/>
              <a:t>guíen</a:t>
            </a:r>
            <a:r>
              <a:rPr lang="en-US" dirty="0"/>
              <a:t> la </a:t>
            </a:r>
            <a:r>
              <a:rPr lang="en-US" dirty="0" err="1"/>
              <a:t>legislación</a:t>
            </a:r>
            <a:r>
              <a:rPr lang="en-US" dirty="0"/>
              <a:t> y la </a:t>
            </a:r>
            <a:r>
              <a:rPr lang="en-US" dirty="0" err="1"/>
              <a:t>reforma</a:t>
            </a:r>
            <a:r>
              <a:rPr lang="en-US" dirty="0"/>
              <a:t> </a:t>
            </a:r>
            <a:r>
              <a:rPr lang="en-US" dirty="0" err="1"/>
              <a:t>política</a:t>
            </a:r>
            <a:endParaRPr lang="en-US" dirty="0"/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 err="1"/>
              <a:t>Trabajar</a:t>
            </a:r>
            <a:r>
              <a:rPr lang="en-US" dirty="0"/>
              <a:t> en el </a:t>
            </a:r>
            <a:r>
              <a:rPr lang="en-US" dirty="0" smtClean="0"/>
              <a:t>DAAC – </a:t>
            </a:r>
            <a:r>
              <a:rPr lang="en-US" dirty="0" err="1" smtClean="0"/>
              <a:t>Disponibilidad</a:t>
            </a:r>
            <a:r>
              <a:rPr lang="en-US" dirty="0" smtClean="0"/>
              <a:t>, </a:t>
            </a:r>
            <a:r>
              <a:rPr lang="en-US" dirty="0" err="1" smtClean="0"/>
              <a:t>Accesibilidad</a:t>
            </a:r>
            <a:r>
              <a:rPr lang="en-US" dirty="0" smtClean="0"/>
              <a:t>, </a:t>
            </a:r>
            <a:r>
              <a:rPr lang="en-US" dirty="0" err="1" smtClean="0"/>
              <a:t>Aceptabilidad</a:t>
            </a:r>
            <a:r>
              <a:rPr lang="en-US" dirty="0" smtClean="0"/>
              <a:t>, </a:t>
            </a:r>
            <a:r>
              <a:rPr lang="en-US" dirty="0" err="1" smtClean="0"/>
              <a:t>Adaptabilidad</a:t>
            </a:r>
            <a:r>
              <a:rPr lang="en-US" dirty="0" smtClean="0"/>
              <a:t>, </a:t>
            </a:r>
            <a:r>
              <a:rPr lang="en-US" dirty="0" err="1" smtClean="0"/>
              <a:t>Calidad</a:t>
            </a:r>
            <a:r>
              <a:rPr lang="en-US" dirty="0" smtClean="0"/>
              <a:t> (3AQ</a:t>
            </a:r>
            <a:r>
              <a:rPr lang="en-US" dirty="0"/>
              <a:t>)</a:t>
            </a:r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 err="1"/>
              <a:t>Aplicar</a:t>
            </a:r>
            <a:r>
              <a:rPr lang="en-US" dirty="0"/>
              <a:t> los </a:t>
            </a:r>
            <a:r>
              <a:rPr lang="en-US" dirty="0" err="1"/>
              <a:t>principios</a:t>
            </a:r>
            <a:r>
              <a:rPr lang="en-US" dirty="0"/>
              <a:t> de </a:t>
            </a:r>
            <a:r>
              <a:rPr lang="en-US" dirty="0" err="1"/>
              <a:t>rendición</a:t>
            </a:r>
            <a:r>
              <a:rPr lang="en-US" dirty="0"/>
              <a:t> de </a:t>
            </a:r>
            <a:r>
              <a:rPr lang="en-US" dirty="0" err="1"/>
              <a:t>cuentas</a:t>
            </a:r>
            <a:r>
              <a:rPr lang="en-US" dirty="0"/>
              <a:t> y del </a:t>
            </a:r>
            <a:r>
              <a:rPr lang="en-US" dirty="0" smtClean="0"/>
              <a:t>Estado de </a:t>
            </a:r>
            <a:r>
              <a:rPr lang="en-US" dirty="0" err="1" smtClean="0"/>
              <a:t>Derecho</a:t>
            </a:r>
            <a:r>
              <a:rPr lang="en-US" dirty="0" smtClean="0"/>
              <a:t>, </a:t>
            </a:r>
            <a:r>
              <a:rPr lang="en-US" dirty="0" err="1"/>
              <a:t>participación</a:t>
            </a:r>
            <a:r>
              <a:rPr lang="en-US" dirty="0"/>
              <a:t> y la no </a:t>
            </a:r>
            <a:r>
              <a:rPr lang="en-US" dirty="0" err="1"/>
              <a:t>discriminación</a:t>
            </a:r>
            <a:r>
              <a:rPr lang="en-US" dirty="0"/>
              <a:t> en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políticas</a:t>
            </a:r>
            <a:r>
              <a:rPr lang="en-US" dirty="0"/>
              <a:t> y </a:t>
            </a:r>
            <a:r>
              <a:rPr lang="en-US" dirty="0" err="1"/>
              <a:t>programas</a:t>
            </a:r>
            <a:endParaRPr lang="en-US" dirty="0"/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 err="1"/>
              <a:t>Participación</a:t>
            </a:r>
            <a:r>
              <a:rPr lang="en-US" dirty="0"/>
              <a:t> de la </a:t>
            </a:r>
            <a:r>
              <a:rPr lang="en-US" dirty="0" err="1"/>
              <a:t>comunidad</a:t>
            </a:r>
            <a:r>
              <a:rPr lang="en-US" dirty="0"/>
              <a:t> y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/>
              <a:t>intervenciones</a:t>
            </a:r>
            <a:r>
              <a:rPr lang="en-US" dirty="0"/>
              <a:t> </a:t>
            </a:r>
            <a:r>
              <a:rPr lang="en-US" dirty="0" err="1"/>
              <a:t>impulsadas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la </a:t>
            </a:r>
            <a:r>
              <a:rPr lang="en-US" dirty="0" err="1"/>
              <a:t>comunidad</a:t>
            </a:r>
            <a:endParaRPr lang="en-US" dirty="0"/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/>
              <a:t>El </a:t>
            </a:r>
            <a:r>
              <a:rPr lang="en-US" dirty="0" smtClean="0"/>
              <a:t>EBDH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/>
              <a:t>los </a:t>
            </a:r>
            <a:r>
              <a:rPr lang="en-US" dirty="0" err="1"/>
              <a:t>desfavorecidos</a:t>
            </a:r>
            <a:r>
              <a:rPr lang="en-US" dirty="0"/>
              <a:t> y </a:t>
            </a:r>
            <a:r>
              <a:rPr lang="en-US" dirty="0" err="1"/>
              <a:t>marginados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esencial</a:t>
            </a:r>
            <a:endParaRPr lang="en-US" dirty="0"/>
          </a:p>
          <a:p>
            <a:pPr marL="539750" indent="-274638" eaLnBrk="0" hangingPunct="0">
              <a:spcBef>
                <a:spcPct val="35000"/>
              </a:spcBef>
              <a:buSzPct val="100000"/>
            </a:pPr>
            <a:r>
              <a:rPr lang="en-US" dirty="0"/>
              <a:t>Los </a:t>
            </a:r>
            <a:r>
              <a:rPr lang="en-US" dirty="0" err="1"/>
              <a:t>honorarios</a:t>
            </a:r>
            <a:r>
              <a:rPr lang="en-US" dirty="0"/>
              <a:t> son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fuerte</a:t>
            </a:r>
            <a:r>
              <a:rPr lang="en-US" dirty="0"/>
              <a:t> </a:t>
            </a:r>
            <a:r>
              <a:rPr lang="en-US" dirty="0" err="1" smtClean="0"/>
              <a:t>barrera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908175" y="188913"/>
            <a:ext cx="63373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SzPct val="100000"/>
            </a:pPr>
            <a:r>
              <a:rPr lang="en-US" sz="2800" b="1">
                <a:solidFill>
                  <a:srgbClr val="000000"/>
                </a:solidFill>
              </a:rPr>
              <a:t>Ejemplos sobre la salud materna </a:t>
            </a:r>
            <a:br>
              <a:rPr lang="en-US" sz="2800" b="1">
                <a:solidFill>
                  <a:srgbClr val="000000"/>
                </a:solidFill>
              </a:rPr>
            </a:br>
            <a:r>
              <a:rPr lang="en-US" sz="2800" b="1">
                <a:solidFill>
                  <a:srgbClr val="000000"/>
                </a:solidFill>
              </a:rPr>
              <a:t>en Ecuador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98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47664" y="260648"/>
            <a:ext cx="7056586" cy="1080914"/>
          </a:xfrm>
          <a:solidFill>
            <a:srgbClr val="FFFFFF"/>
          </a:solidFill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 anchor="b">
            <a:normAutofit fontScale="90000"/>
          </a:bodyPr>
          <a:lstStyle/>
          <a:p>
            <a:r>
              <a:rPr lang="es-ES" sz="4000" noProof="0" dirty="0" smtClean="0">
                <a:solidFill>
                  <a:srgbClr val="000000"/>
                </a:solidFill>
              </a:rPr>
              <a:t>Ejemplos de educación </a:t>
            </a:r>
            <a:br>
              <a:rPr lang="es-ES" sz="4000" noProof="0" dirty="0" smtClean="0">
                <a:solidFill>
                  <a:srgbClr val="000000"/>
                </a:solidFill>
              </a:rPr>
            </a:br>
            <a:r>
              <a:rPr lang="es-ES" sz="4000" noProof="0" dirty="0" smtClean="0">
                <a:solidFill>
                  <a:srgbClr val="000000"/>
                </a:solidFill>
              </a:rPr>
              <a:t>de las niñas</a:t>
            </a: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11188" y="1628775"/>
            <a:ext cx="7561262" cy="5040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539750" indent="-274638" eaLnBrk="0" hangingPunct="0">
              <a:buSzPct val="100000"/>
            </a:pPr>
            <a:r>
              <a:rPr lang="en-US" sz="2000" dirty="0" err="1">
                <a:solidFill>
                  <a:srgbClr val="000000"/>
                </a:solidFill>
              </a:rPr>
              <a:t>Objetivos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dirty="0" err="1">
                <a:solidFill>
                  <a:srgbClr val="000000"/>
                </a:solidFill>
              </a:rPr>
              <a:t>Promoción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Educación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las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Niñas</a:t>
            </a:r>
            <a:r>
              <a:rPr lang="en-US" sz="2000" dirty="0">
                <a:solidFill>
                  <a:srgbClr val="000000"/>
                </a:solidFill>
              </a:rPr>
              <a:t> en </a:t>
            </a:r>
            <a:r>
              <a:rPr lang="en-US" sz="2000" dirty="0" err="1">
                <a:solidFill>
                  <a:srgbClr val="000000"/>
                </a:solidFill>
              </a:rPr>
              <a:t>asociación</a:t>
            </a:r>
            <a:r>
              <a:rPr lang="en-US" sz="2000" dirty="0">
                <a:solidFill>
                  <a:srgbClr val="000000"/>
                </a:solidFill>
              </a:rPr>
              <a:t> con los </a:t>
            </a:r>
            <a:r>
              <a:rPr lang="en-US" sz="2000" dirty="0" err="1">
                <a:solidFill>
                  <a:srgbClr val="000000"/>
                </a:solidFill>
              </a:rPr>
              <a:t>dirigentes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tradicionales</a:t>
            </a:r>
            <a:r>
              <a:rPr lang="en-US" sz="2000" dirty="0">
                <a:solidFill>
                  <a:srgbClr val="000000"/>
                </a:solidFill>
              </a:rPr>
              <a:t> (Un </a:t>
            </a:r>
            <a:r>
              <a:rPr lang="en-US" sz="2000" dirty="0" err="1">
                <a:solidFill>
                  <a:srgbClr val="000000"/>
                </a:solidFill>
              </a:rPr>
              <a:t>estudio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caso</a:t>
            </a:r>
            <a:r>
              <a:rPr lang="en-US" sz="2000" dirty="0">
                <a:solidFill>
                  <a:srgbClr val="000000"/>
                </a:solidFill>
              </a:rPr>
              <a:t> de Ghana)</a:t>
            </a:r>
          </a:p>
          <a:p>
            <a:pPr marL="539750" indent="-274638" eaLnBrk="0" hangingPunct="0">
              <a:buSzPct val="100000"/>
            </a:pPr>
            <a:endParaRPr lang="en-US" sz="2000" dirty="0">
              <a:solidFill>
                <a:srgbClr val="000000"/>
              </a:solidFill>
            </a:endParaRPr>
          </a:p>
          <a:p>
            <a:pPr marL="539750" indent="-274638" eaLnBrk="0" hangingPunct="0">
              <a:buSzPct val="100000"/>
            </a:pPr>
            <a:r>
              <a:rPr lang="en-US" sz="2000" dirty="0" err="1">
                <a:solidFill>
                  <a:srgbClr val="000000"/>
                </a:solidFill>
              </a:rPr>
              <a:t>Empuje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dirty="0" err="1">
                <a:solidFill>
                  <a:srgbClr val="000000"/>
                </a:solidFill>
              </a:rPr>
              <a:t>Uso</a:t>
            </a:r>
            <a:r>
              <a:rPr lang="en-US" sz="2000" dirty="0">
                <a:solidFill>
                  <a:srgbClr val="000000"/>
                </a:solidFill>
              </a:rPr>
              <a:t> de los ODM 2 y 3, los </a:t>
            </a:r>
            <a:r>
              <a:rPr lang="en-US" sz="2000" dirty="0" err="1">
                <a:solidFill>
                  <a:srgbClr val="000000"/>
                </a:solidFill>
              </a:rPr>
              <a:t>puntos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entrada</a:t>
            </a:r>
            <a:r>
              <a:rPr lang="en-US" sz="2000" dirty="0">
                <a:solidFill>
                  <a:srgbClr val="000000"/>
                </a:solidFill>
              </a:rPr>
              <a:t>, el UNICEF ha </a:t>
            </a:r>
            <a:r>
              <a:rPr lang="en-US" sz="2000" dirty="0" err="1">
                <a:solidFill>
                  <a:srgbClr val="000000"/>
                </a:solidFill>
              </a:rPr>
              <a:t>estado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apoyando</a:t>
            </a:r>
            <a:r>
              <a:rPr lang="en-US" sz="2000" dirty="0">
                <a:solidFill>
                  <a:srgbClr val="000000"/>
                </a:solidFill>
              </a:rPr>
              <a:t> a la </a:t>
            </a:r>
            <a:r>
              <a:rPr lang="en-US" sz="2000" dirty="0" err="1">
                <a:solidFill>
                  <a:srgbClr val="000000"/>
                </a:solidFill>
              </a:rPr>
              <a:t>Comisión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Nacional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Educación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Cívica</a:t>
            </a:r>
            <a:r>
              <a:rPr lang="en-US" sz="2000" dirty="0">
                <a:solidFill>
                  <a:srgbClr val="000000"/>
                </a:solidFill>
              </a:rPr>
              <a:t> (</a:t>
            </a:r>
            <a:r>
              <a:rPr lang="en-US" sz="2000" dirty="0" err="1">
                <a:solidFill>
                  <a:srgbClr val="000000"/>
                </a:solidFill>
              </a:rPr>
              <a:t>Nacional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Educación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Cívica</a:t>
            </a:r>
            <a:r>
              <a:rPr lang="en-US" sz="2000" dirty="0">
                <a:solidFill>
                  <a:srgbClr val="000000"/>
                </a:solidFill>
              </a:rPr>
              <a:t>) </a:t>
            </a:r>
            <a:r>
              <a:rPr lang="en-US" sz="2000" dirty="0" err="1">
                <a:solidFill>
                  <a:srgbClr val="000000"/>
                </a:solidFill>
              </a:rPr>
              <a:t>para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llevar</a:t>
            </a:r>
            <a:r>
              <a:rPr lang="en-US" sz="2000" dirty="0">
                <a:solidFill>
                  <a:srgbClr val="000000"/>
                </a:solidFill>
              </a:rPr>
              <a:t> a </a:t>
            </a:r>
            <a:r>
              <a:rPr lang="en-US" sz="2000" dirty="0" err="1">
                <a:solidFill>
                  <a:srgbClr val="000000"/>
                </a:solidFill>
              </a:rPr>
              <a:t>cabo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programas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sensibilización</a:t>
            </a:r>
            <a:r>
              <a:rPr lang="en-US" sz="2000" dirty="0">
                <a:solidFill>
                  <a:srgbClr val="000000"/>
                </a:solidFill>
              </a:rPr>
              <a:t> entre los </a:t>
            </a:r>
            <a:r>
              <a:rPr lang="en-US" sz="2000" dirty="0" err="1">
                <a:solidFill>
                  <a:srgbClr val="000000"/>
                </a:solidFill>
              </a:rPr>
              <a:t>gobernantes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tradicionales</a:t>
            </a:r>
            <a:r>
              <a:rPr lang="en-US" sz="2000" dirty="0">
                <a:solidFill>
                  <a:srgbClr val="000000"/>
                </a:solidFill>
              </a:rPr>
              <a:t> de Paramount en </a:t>
            </a:r>
            <a:r>
              <a:rPr lang="en-US" sz="2000" dirty="0" err="1">
                <a:solidFill>
                  <a:srgbClr val="000000"/>
                </a:solidFill>
              </a:rPr>
              <a:t>las</a:t>
            </a:r>
            <a:r>
              <a:rPr lang="en-US" sz="2000" dirty="0">
                <a:solidFill>
                  <a:srgbClr val="000000"/>
                </a:solidFill>
              </a:rPr>
              <a:t> 10 </a:t>
            </a:r>
            <a:r>
              <a:rPr lang="en-US" sz="2000" dirty="0" err="1">
                <a:solidFill>
                  <a:srgbClr val="000000"/>
                </a:solidFill>
              </a:rPr>
              <a:t>regiones</a:t>
            </a:r>
            <a:r>
              <a:rPr lang="en-US" sz="2000" dirty="0">
                <a:solidFill>
                  <a:srgbClr val="000000"/>
                </a:solidFill>
              </a:rPr>
              <a:t> del </a:t>
            </a:r>
            <a:r>
              <a:rPr lang="en-US" sz="2000" dirty="0" err="1">
                <a:solidFill>
                  <a:srgbClr val="000000"/>
                </a:solidFill>
              </a:rPr>
              <a:t>país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</a:p>
          <a:p>
            <a:pPr marL="539750" indent="-274638" eaLnBrk="0" hangingPunct="0">
              <a:buSzPct val="100000"/>
            </a:pPr>
            <a:endParaRPr lang="en-US" sz="2000" dirty="0">
              <a:solidFill>
                <a:srgbClr val="000000"/>
              </a:solidFill>
            </a:endParaRPr>
          </a:p>
          <a:p>
            <a:pPr marL="539750" indent="-274638" eaLnBrk="0" hangingPunct="0">
              <a:buSzPct val="100000"/>
            </a:pPr>
            <a:r>
              <a:rPr lang="en-US" sz="2000" dirty="0" err="1">
                <a:solidFill>
                  <a:srgbClr val="000000"/>
                </a:solidFill>
              </a:rPr>
              <a:t>Resultado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Todas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las</a:t>
            </a:r>
            <a:r>
              <a:rPr lang="en-US" sz="2000" dirty="0">
                <a:solidFill>
                  <a:srgbClr val="000000"/>
                </a:solidFill>
              </a:rPr>
              <a:t> 10 </a:t>
            </a:r>
            <a:r>
              <a:rPr lang="en-US" sz="2000" dirty="0" err="1">
                <a:solidFill>
                  <a:srgbClr val="000000"/>
                </a:solidFill>
              </a:rPr>
              <a:t>Paramountcies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han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establecido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programas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becas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para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las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niñas</a:t>
            </a:r>
            <a:r>
              <a:rPr lang="en-US" sz="2000" dirty="0">
                <a:solidFill>
                  <a:srgbClr val="000000"/>
                </a:solidFill>
              </a:rPr>
              <a:t> en </a:t>
            </a:r>
            <a:r>
              <a:rPr lang="en-US" sz="2000" dirty="0" err="1">
                <a:solidFill>
                  <a:srgbClr val="000000"/>
                </a:solidFill>
              </a:rPr>
              <a:t>sus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comunidades</a:t>
            </a:r>
            <a:r>
              <a:rPr lang="en-US" sz="2000" dirty="0">
                <a:solidFill>
                  <a:srgbClr val="000000"/>
                </a:solidFill>
              </a:rPr>
              <a:t>. La </a:t>
            </a:r>
            <a:r>
              <a:rPr lang="en-US" sz="2000" dirty="0" err="1">
                <a:solidFill>
                  <a:srgbClr val="000000"/>
                </a:solidFill>
              </a:rPr>
              <a:t>educación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las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niñas</a:t>
            </a:r>
            <a:r>
              <a:rPr lang="en-US" sz="2000" dirty="0">
                <a:solidFill>
                  <a:srgbClr val="000000"/>
                </a:solidFill>
              </a:rPr>
              <a:t> se </a:t>
            </a:r>
            <a:r>
              <a:rPr lang="en-US" sz="2000" dirty="0" err="1">
                <a:solidFill>
                  <a:srgbClr val="000000"/>
                </a:solidFill>
              </a:rPr>
              <a:t>ve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ahora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>
                <a:solidFill>
                  <a:srgbClr val="000000"/>
                </a:solidFill>
              </a:rPr>
              <a:t>como</a:t>
            </a:r>
            <a:r>
              <a:rPr lang="en-US" sz="2000" dirty="0">
                <a:solidFill>
                  <a:srgbClr val="000000"/>
                </a:solidFill>
              </a:rPr>
              <a:t> un </a:t>
            </a:r>
            <a:r>
              <a:rPr lang="en-US" sz="2000" dirty="0" err="1">
                <a:solidFill>
                  <a:srgbClr val="000000"/>
                </a:solidFill>
              </a:rPr>
              <a:t>activo</a:t>
            </a:r>
            <a:r>
              <a:rPr lang="en-US" sz="2000" dirty="0">
                <a:solidFill>
                  <a:srgbClr val="000000"/>
                </a:solidFill>
              </a:rPr>
              <a:t>. </a:t>
            </a:r>
            <a:r>
              <a:rPr lang="en-US" sz="2000" dirty="0" err="1">
                <a:solidFill>
                  <a:srgbClr val="000000"/>
                </a:solidFill>
              </a:rPr>
              <a:t>Esto</a:t>
            </a:r>
            <a:r>
              <a:rPr lang="en-US" sz="2000" dirty="0">
                <a:solidFill>
                  <a:srgbClr val="000000"/>
                </a:solidFill>
              </a:rPr>
              <a:t> ha </a:t>
            </a:r>
            <a:r>
              <a:rPr lang="en-US" sz="2000" dirty="0" err="1">
                <a:solidFill>
                  <a:srgbClr val="000000"/>
                </a:solidFill>
              </a:rPr>
              <a:t>contribuido</a:t>
            </a:r>
            <a:r>
              <a:rPr lang="en-US" sz="2000" dirty="0">
                <a:solidFill>
                  <a:srgbClr val="000000"/>
                </a:solidFill>
              </a:rPr>
              <a:t> a un </a:t>
            </a:r>
            <a:r>
              <a:rPr lang="en-US" sz="2000" dirty="0" err="1">
                <a:solidFill>
                  <a:srgbClr val="000000"/>
                </a:solidFill>
              </a:rPr>
              <a:t>aumento</a:t>
            </a:r>
            <a:r>
              <a:rPr lang="en-US" sz="2000" dirty="0">
                <a:solidFill>
                  <a:srgbClr val="000000"/>
                </a:solidFill>
              </a:rPr>
              <a:t> de la </a:t>
            </a:r>
            <a:r>
              <a:rPr lang="en-US" sz="2000" dirty="0" err="1">
                <a:solidFill>
                  <a:srgbClr val="000000"/>
                </a:solidFill>
              </a:rPr>
              <a:t>matrícula</a:t>
            </a:r>
            <a:r>
              <a:rPr lang="en-US" sz="2000" dirty="0">
                <a:solidFill>
                  <a:srgbClr val="000000"/>
                </a:solidFill>
              </a:rPr>
              <a:t> de </a:t>
            </a:r>
            <a:r>
              <a:rPr lang="en-US" sz="2000" dirty="0" err="1">
                <a:solidFill>
                  <a:srgbClr val="000000"/>
                </a:solidFill>
              </a:rPr>
              <a:t>niñas</a:t>
            </a:r>
            <a:r>
              <a:rPr lang="en-US" sz="2000" dirty="0">
                <a:solidFill>
                  <a:srgbClr val="000000"/>
                </a:solidFill>
              </a:rPr>
              <a:t> en Ghana</a:t>
            </a:r>
            <a:r>
              <a:rPr lang="en-US" sz="2000" dirty="0" smtClean="0">
                <a:solidFill>
                  <a:srgbClr val="000000"/>
                </a:solidFill>
              </a:rPr>
              <a:t>. </a:t>
            </a:r>
          </a:p>
          <a:p>
            <a:pPr marL="539750" indent="-274638" eaLnBrk="0" hangingPunct="0">
              <a:buSzPct val="100000"/>
            </a:pPr>
            <a:endParaRPr lang="en-US" sz="2000" dirty="0">
              <a:solidFill>
                <a:srgbClr val="000000"/>
              </a:solidFill>
            </a:endParaRPr>
          </a:p>
          <a:p>
            <a:pPr marL="539750" indent="-274638" eaLnBrk="0" hangingPunct="0">
              <a:buSzPct val="100000"/>
            </a:pPr>
            <a:r>
              <a:rPr lang="en-US" sz="1400" dirty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buSzPct val="100000"/>
            </a:pPr>
            <a:r>
              <a:rPr lang="es-ES" noProof="0" smtClean="0">
                <a:solidFill>
                  <a:srgbClr val="000000"/>
                </a:solidFill>
              </a:rPr>
              <a:t>Incluir otros ejemplos ...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19250" y="274638"/>
            <a:ext cx="7067550" cy="1143000"/>
          </a:xfrm>
          <a:solidFill>
            <a:srgbClr val="FFFFFF"/>
          </a:solidFill>
        </p:spPr>
        <p:txBody>
          <a:bodyPr anchor="t"/>
          <a:lstStyle/>
          <a:p>
            <a:pPr>
              <a:buSzPct val="100000"/>
            </a:pPr>
            <a:r>
              <a:rPr lang="es-ES" noProof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Ejercicio en grupo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4392613"/>
          </a:xfrm>
          <a:solidFill>
            <a:srgbClr val="FFFFFF"/>
          </a:solidFill>
        </p:spPr>
        <p:txBody>
          <a:bodyPr/>
          <a:lstStyle/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endParaRPr lang="es-ES" sz="240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latin typeface="Arial" pitchFamily="34" charset="0"/>
              </a:rPr>
              <a:t>En la mesa discutir juntos y ponerse de acuerdo sobre: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endParaRPr lang="es-ES" sz="240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800" b="1" i="1" noProof="0" dirty="0" smtClean="0">
                <a:solidFill>
                  <a:srgbClr val="000000"/>
                </a:solidFill>
                <a:latin typeface="Arial" pitchFamily="34" charset="0"/>
              </a:rPr>
              <a:t>	Una breve definición que explique en términos sencillos de qué se trata un Enfoque Basado en Derechos Humanos a los programas de desarrollo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endParaRPr lang="es-ES" sz="2800" b="1" i="1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latin typeface="Arial" pitchFamily="34" charset="0"/>
              </a:rPr>
              <a:t>			Una tarjeta por grupo</a:t>
            </a: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endParaRPr lang="es-ES" sz="2400" noProof="0" dirty="0" smtClean="0">
              <a:solidFill>
                <a:srgbClr val="00000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SzPct val="100000"/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latin typeface="Arial" pitchFamily="34" charset="0"/>
              </a:rPr>
              <a:t>			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635896" y="5373216"/>
            <a:ext cx="1524000" cy="719137"/>
          </a:xfrm>
          <a:prstGeom prst="rect">
            <a:avLst/>
          </a:prstGeom>
          <a:solidFill>
            <a:srgbClr val="FFFF00"/>
          </a:solidFill>
          <a:ln w="317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endParaRPr lang="es-ES" sz="2400" b="1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SzPct val="100000"/>
              <a:defRPr/>
            </a:pPr>
            <a:r>
              <a:rPr lang="es-E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En conclusión:</a:t>
            </a:r>
            <a:br>
              <a:rPr lang="es-E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32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preguntas críticas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es-ES" u="sng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r>
              <a:rPr lang="es-ES" u="sng" smtClean="0">
                <a:solidFill>
                  <a:srgbClr val="FF0000"/>
                </a:solidFill>
              </a:rPr>
              <a:t>Quién</a:t>
            </a:r>
            <a:r>
              <a:rPr lang="es-ES" smtClean="0">
                <a:solidFill>
                  <a:srgbClr val="000000"/>
                </a:solidFill>
              </a:rPr>
              <a:t> se ha quedado atrás y </a:t>
            </a:r>
            <a:r>
              <a:rPr lang="es-ES" smtClean="0">
                <a:solidFill>
                  <a:srgbClr val="FF3300"/>
                </a:solidFill>
              </a:rPr>
              <a:t>por qué?</a:t>
            </a: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endParaRPr lang="es-ES" smtClean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r>
              <a:rPr lang="es-ES" u="sng" smtClean="0">
                <a:solidFill>
                  <a:srgbClr val="C00000"/>
                </a:solidFill>
              </a:rPr>
              <a:t>Cuales son los derechos en juego?</a:t>
            </a:r>
            <a:endParaRPr lang="es-ES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s-ES" u="sng" smtClean="0">
                <a:solidFill>
                  <a:srgbClr val="0000FF"/>
                </a:solidFill>
              </a:rPr>
              <a:t>Quién</a:t>
            </a:r>
            <a:r>
              <a:rPr lang="es-ES" smtClean="0">
                <a:solidFill>
                  <a:srgbClr val="000000"/>
                </a:solidFill>
              </a:rPr>
              <a:t> tiene </a:t>
            </a:r>
            <a:r>
              <a:rPr lang="es-ES" u="sng" smtClean="0">
                <a:solidFill>
                  <a:srgbClr val="0000FF"/>
                </a:solidFill>
              </a:rPr>
              <a:t>que</a:t>
            </a:r>
            <a:r>
              <a:rPr lang="es-ES" smtClean="0">
                <a:solidFill>
                  <a:srgbClr val="000000"/>
                </a:solidFill>
              </a:rPr>
              <a:t> hacer algo al respecto?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s-ES" smtClean="0">
                <a:solidFill>
                  <a:srgbClr val="000000"/>
                </a:solidFill>
              </a:rPr>
              <a:t>Qué es lo que necesitan para actuar?</a:t>
            </a:r>
          </a:p>
        </p:txBody>
      </p:sp>
    </p:spTree>
    <p:extLst>
      <p:ext uri="{BB962C8B-B14F-4D97-AF65-F5344CB8AC3E}">
        <p14:creationId xmlns:p14="http://schemas.microsoft.com/office/powerpoint/2010/main" val="331519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4"/>
          <p:cNvSpPr>
            <a:spLocks noGrp="1"/>
          </p:cNvSpPr>
          <p:nvPr>
            <p:ph type="title" idx="4294967295"/>
          </p:nvPr>
        </p:nvSpPr>
        <p:spPr>
          <a:xfrm>
            <a:off x="1403647" y="404813"/>
            <a:ext cx="7941965" cy="1143000"/>
          </a:xfrm>
        </p:spPr>
        <p:txBody>
          <a:bodyPr/>
          <a:lstStyle/>
          <a:p>
            <a:pPr>
              <a:buSzPct val="100000"/>
            </a:pPr>
            <a:r>
              <a:rPr lang="es-ES" sz="28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Valor de los mecanismos internacionales de derechos humanos en el trabajo de desarrollo</a:t>
            </a:r>
          </a:p>
        </p:txBody>
      </p:sp>
      <p:sp>
        <p:nvSpPr>
          <p:cNvPr id="6147" name="Content Placeholder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s-ES" sz="2400" b="1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0" indent="0">
              <a:buFont typeface="Arial" pitchFamily="34" charset="0"/>
              <a:buNone/>
            </a:pPr>
            <a:r>
              <a:rPr lang="es-ES" sz="2400" b="1" noProof="0" dirty="0" smtClean="0">
                <a:ea typeface="ＭＳ Ｐゴシック" pitchFamily="34" charset="-128"/>
              </a:rPr>
              <a:t>Herramienta de Promoción:  </a:t>
            </a:r>
            <a:r>
              <a:rPr lang="es-ES" sz="2400" noProof="0" dirty="0" smtClean="0">
                <a:ea typeface="ＭＳ Ｐゴシック" pitchFamily="34" charset="-128"/>
              </a:rPr>
              <a:t>Abrir oportunidades para diálogos en torno a temas sensibles</a:t>
            </a:r>
          </a:p>
          <a:p>
            <a:pPr marL="0" indent="0">
              <a:buFont typeface="Arial" pitchFamily="34" charset="0"/>
              <a:buNone/>
            </a:pPr>
            <a:r>
              <a:rPr lang="es-ES" sz="2400" b="1" noProof="0" dirty="0" smtClean="0">
                <a:ea typeface="ＭＳ Ｐゴシック" pitchFamily="34" charset="-128"/>
              </a:rPr>
              <a:t>Herramienta de Rendición de cuentas: </a:t>
            </a:r>
            <a:r>
              <a:rPr lang="es-ES" sz="2400" noProof="0" dirty="0" smtClean="0">
                <a:ea typeface="ＭＳ Ｐゴシック" pitchFamily="34" charset="-128"/>
              </a:rPr>
              <a:t>Órganos de Derechos Humanos establecen mecanismos transparentes para vigilar los esfuerzos del gobierno</a:t>
            </a:r>
          </a:p>
          <a:p>
            <a:pPr marL="0" indent="0">
              <a:buFont typeface="Arial" pitchFamily="34" charset="0"/>
              <a:buNone/>
            </a:pPr>
            <a:r>
              <a:rPr lang="es-ES" sz="2400" b="1" noProof="0" dirty="0" smtClean="0">
                <a:ea typeface="ＭＳ Ｐゴシック" pitchFamily="34" charset="-128"/>
              </a:rPr>
              <a:t>Herramienta analítica:  </a:t>
            </a:r>
            <a:r>
              <a:rPr lang="es-ES" sz="2400" noProof="0" dirty="0" smtClean="0">
                <a:ea typeface="ＭＳ Ｐゴシック" pitchFamily="34" charset="-128"/>
              </a:rPr>
              <a:t>Ayuda a comprender las causas subyacentes y la raíz de los problemas de desarrollo</a:t>
            </a:r>
          </a:p>
          <a:p>
            <a:pPr marL="0" indent="0">
              <a:buFont typeface="Arial" pitchFamily="34" charset="0"/>
              <a:buNone/>
            </a:pPr>
            <a:r>
              <a:rPr lang="es-ES" sz="2400" b="1" noProof="0" dirty="0" smtClean="0">
                <a:ea typeface="ＭＳ Ｐゴシック" pitchFamily="34" charset="-128"/>
              </a:rPr>
              <a:t>Herramienta de programación:  </a:t>
            </a:r>
            <a:r>
              <a:rPr lang="es-ES" sz="2400" noProof="0" dirty="0" smtClean="0">
                <a:ea typeface="ＭＳ Ｐゴシック" pitchFamily="34" charset="-128"/>
              </a:rPr>
              <a:t>Ayuda a identificar las prioridades específicas y puntos de referencia y guía el proceso ("las normas mínimas básicas", por ejemplo, los principios de derechos humanos)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 idx="4294967295"/>
          </p:nvPr>
        </p:nvSpPr>
        <p:spPr>
          <a:xfrm>
            <a:off x="1692275" y="274638"/>
            <a:ext cx="6994525" cy="1143000"/>
          </a:xfrm>
        </p:spPr>
        <p:txBody>
          <a:bodyPr/>
          <a:lstStyle/>
          <a:p>
            <a:pPr>
              <a:buSzPct val="100000"/>
            </a:pPr>
            <a:r>
              <a:rPr lang="es-ES" sz="3200" b="1" noProof="0" dirty="0" smtClean="0">
                <a:solidFill>
                  <a:srgbClr val="000000"/>
                </a:solidFill>
              </a:rPr>
              <a:t>¿Por qué un Enfoque Basado en Derechos Humanos para el desarrollo?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SzPct val="100000"/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Valor normativo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Normas jurídicas universales para una vida con dignidad</a:t>
            </a:r>
          </a:p>
          <a:p>
            <a:endParaRPr lang="es-ES" sz="20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buSzPct val="100000"/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Valor instrumental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Contribuye a los resultados de desarrollo más sostenibles  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Asegura una mayor calidad del proceso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Aclara el objetivo de desarrollo de las capacidades</a:t>
            </a:r>
          </a:p>
          <a:p>
            <a:pPr>
              <a:buSzPct val="100000"/>
              <a:buFont typeface="Arial" pitchFamily="34" charset="0"/>
              <a:buNone/>
            </a:pPr>
            <a:endParaRPr lang="es-ES" sz="2000" noProof="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buSzPct val="100000"/>
              <a:buFont typeface="Arial" pitchFamily="34" charset="0"/>
              <a:buNone/>
            </a:pPr>
            <a:r>
              <a:rPr lang="es-ES" sz="20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Razones institucionales </a:t>
            </a:r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(ventaja comparativa de las Naciones Unidas)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Imparcialidad para tratar temas sensibles</a:t>
            </a:r>
          </a:p>
          <a:p>
            <a:r>
              <a:rPr lang="es-ES" sz="2000" noProof="0" dirty="0" smtClean="0">
                <a:solidFill>
                  <a:srgbClr val="000000"/>
                </a:solidFill>
                <a:ea typeface="ＭＳ Ｐゴシック" pitchFamily="34" charset="-128"/>
              </a:rPr>
              <a:t>Análisis holístico y respuestas integrales a los problemas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7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>
              <a:buSzPct val="100000"/>
            </a:pPr>
            <a:r>
              <a:rPr lang="es-ES" sz="4000" noProof="0" dirty="0" smtClean="0">
                <a:solidFill>
                  <a:srgbClr val="000000"/>
                </a:solidFill>
                <a:ea typeface="ＭＳ Ｐゴシック" pitchFamily="34" charset="-128"/>
              </a:rPr>
              <a:t>¿Qué es un </a:t>
            </a:r>
            <a:r>
              <a:rPr lang="es-ES" sz="4000" noProof="0" dirty="0" err="1" smtClean="0">
                <a:solidFill>
                  <a:srgbClr val="000000"/>
                </a:solidFill>
                <a:ea typeface="ＭＳ Ｐゴシック" pitchFamily="34" charset="-128"/>
              </a:rPr>
              <a:t>Eenfoque</a:t>
            </a:r>
            <a:r>
              <a:rPr lang="es-ES" sz="4000" noProof="0" dirty="0" smtClean="0">
                <a:solidFill>
                  <a:srgbClr val="000000"/>
                </a:solidFill>
                <a:ea typeface="ＭＳ Ｐゴシック" pitchFamily="34" charset="-128"/>
              </a:rPr>
              <a:t> Basado en Derechos Humanos?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s-ES" sz="2400" noProof="0" dirty="0" smtClean="0">
                <a:solidFill>
                  <a:srgbClr val="000000"/>
                </a:solidFill>
                <a:ea typeface="宋体" pitchFamily="2" charset="-122"/>
              </a:rPr>
              <a:t>Un marco conceptual para el proceso de desarrollo: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Basado normativamente sobre la base de estándares y principios de derechos humanos internacionales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Operacionalmente dirigido a la promoción y protección de derechos humanos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Reconoce a los seres humanos como titulares de derechos y establece obligaciones para los portadores de deberes. 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Focaliza en los grupos discriminados y marginados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Objetivos para el logro progresivo de los derechos humanos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s-ES" sz="2400" noProof="0" dirty="0" smtClean="0">
                <a:ea typeface="宋体" pitchFamily="2" charset="-122"/>
              </a:rPr>
              <a:t>Da igual importancia a los resultados </a:t>
            </a:r>
            <a:r>
              <a:rPr lang="es-ES" sz="2400" noProof="0" dirty="0" smtClean="0">
                <a:solidFill>
                  <a:srgbClr val="000000"/>
                </a:solidFill>
                <a:ea typeface="宋体" pitchFamily="2" charset="-122"/>
              </a:rPr>
              <a:t>y al proceso de desarrollo</a:t>
            </a:r>
          </a:p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s-ES" sz="2400" noProof="0" dirty="0" smtClean="0">
              <a:solidFill>
                <a:srgbClr val="00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9" name="Rectangle 3"/>
          <p:cNvSpPr>
            <a:spLocks noChangeArrowheads="1"/>
          </p:cNvSpPr>
          <p:nvPr/>
        </p:nvSpPr>
        <p:spPr bwMode="auto">
          <a:xfrm>
            <a:off x="1008063" y="1714500"/>
            <a:ext cx="8135937" cy="4319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Font typeface="Wingdings" pitchFamily="2" charset="2"/>
              <a:buAutoNum type="arabicPeriod"/>
            </a:pP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Todos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los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programas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de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cooperación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u="sng" dirty="0" err="1" smtClean="0">
                <a:solidFill>
                  <a:srgbClr val="FF0000"/>
                </a:solidFill>
                <a:ea typeface="ＭＳ Ｐゴシック" pitchFamily="34" charset="-128"/>
              </a:rPr>
              <a:t>para</a:t>
            </a:r>
            <a:r>
              <a:rPr lang="en-US" sz="1600" u="sng" dirty="0" smtClean="0">
                <a:solidFill>
                  <a:srgbClr val="FF0000"/>
                </a:solidFill>
                <a:ea typeface="ＭＳ Ｐゴシック" pitchFamily="34" charset="-128"/>
              </a:rPr>
              <a:t> el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desarrollo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,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las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políticas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y la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asistencia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técnica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u="sng" dirty="0" err="1">
                <a:solidFill>
                  <a:srgbClr val="FF0000"/>
                </a:solidFill>
                <a:ea typeface="ＭＳ Ｐゴシック" pitchFamily="34" charset="-128"/>
              </a:rPr>
              <a:t>deben</a:t>
            </a:r>
            <a:r>
              <a:rPr lang="en-US" sz="1600" u="sng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fomentar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la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realización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de los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derechos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ea typeface="ＭＳ Ｐゴシック" pitchFamily="34" charset="-128"/>
              </a:rPr>
              <a:t>humanos</a:t>
            </a:r>
            <a:r>
              <a:rPr lang="en-US" sz="1600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establecidos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en la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Declaración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Universal y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instrumentos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; </a:t>
            </a:r>
            <a:endParaRPr lang="en-US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Font typeface="Wingdings" pitchFamily="2" charset="2"/>
              <a:buAutoNum type="arabicPeriod"/>
            </a:pPr>
            <a:endParaRPr lang="en-US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Font typeface="Wingdings" pitchFamily="2" charset="2"/>
              <a:buAutoNum type="arabicPeriod"/>
            </a:pP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Estándares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y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principios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Derechos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Humanos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guían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cooperación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sectores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y en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fases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programación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; </a:t>
            </a:r>
            <a:endParaRPr lang="en-US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Font typeface="Wingdings" pitchFamily="2" charset="2"/>
              <a:buAutoNum type="arabicPeriod"/>
            </a:pPr>
            <a:endParaRPr lang="en-US" sz="1600" dirty="0">
              <a:solidFill>
                <a:srgbClr val="000000"/>
              </a:solidFill>
              <a:ea typeface="ＭＳ Ｐゴシック" pitchFamily="34" charset="-128"/>
            </a:endParaRPr>
          </a:p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DFDFD"/>
              </a:buClr>
              <a:buFont typeface="Wingdings" pitchFamily="2" charset="2"/>
              <a:buAutoNum type="arabicPeriod"/>
            </a:pP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cooperación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contribuye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desarrollo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las</a:t>
            </a:r>
            <a:r>
              <a:rPr lang="en-US" sz="1600" dirty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FF0000"/>
                </a:solidFill>
                <a:ea typeface="ＭＳ Ｐゴシック" pitchFamily="34" charset="-128"/>
              </a:rPr>
              <a:t>capacidades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“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Portadores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”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cumplir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y/o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capacidades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 los “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”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a typeface="ＭＳ Ｐゴシック" pitchFamily="34" charset="-128"/>
              </a:rPr>
              <a:t>reclamar</a:t>
            </a:r>
            <a:r>
              <a:rPr lang="en-US" sz="16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sus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US" sz="1600" dirty="0" err="1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US" sz="1600" dirty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  <p:sp>
        <p:nvSpPr>
          <p:cNvPr id="357381" name="PubRRectCallout"/>
          <p:cNvSpPr>
            <a:spLocks noEditPoints="1" noChangeArrowheads="1"/>
          </p:cNvSpPr>
          <p:nvPr/>
        </p:nvSpPr>
        <p:spPr bwMode="auto">
          <a:xfrm>
            <a:off x="0" y="1571625"/>
            <a:ext cx="1727200" cy="10715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buSzPct val="100000"/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META</a:t>
            </a:r>
          </a:p>
        </p:txBody>
      </p:sp>
      <p:sp>
        <p:nvSpPr>
          <p:cNvPr id="357382" name="PubRRectCallout"/>
          <p:cNvSpPr>
            <a:spLocks noEditPoints="1" noChangeArrowheads="1"/>
          </p:cNvSpPr>
          <p:nvPr/>
        </p:nvSpPr>
        <p:spPr bwMode="auto">
          <a:xfrm>
            <a:off x="0" y="3000375"/>
            <a:ext cx="1798638" cy="1143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buSzPct val="100000"/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</a:p>
        </p:txBody>
      </p:sp>
      <p:sp>
        <p:nvSpPr>
          <p:cNvPr id="357383" name="PubRRectCallout"/>
          <p:cNvSpPr>
            <a:spLocks noEditPoints="1" noChangeArrowheads="1"/>
          </p:cNvSpPr>
          <p:nvPr/>
        </p:nvSpPr>
        <p:spPr bwMode="auto">
          <a:xfrm>
            <a:off x="0" y="4500563"/>
            <a:ext cx="1835150" cy="107156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buSzPct val="100000"/>
            </a:pPr>
            <a:r>
              <a:rPr lang="en-US">
                <a:solidFill>
                  <a:srgbClr val="000000"/>
                </a:solidFill>
                <a:ea typeface="ＭＳ Ｐゴシック" pitchFamily="34" charset="-128"/>
              </a:rPr>
              <a:t>EFECTO DIRECTO</a:t>
            </a:r>
          </a:p>
        </p:txBody>
      </p:sp>
      <p:sp>
        <p:nvSpPr>
          <p:cNvPr id="9222" name="Title 7"/>
          <p:cNvSpPr>
            <a:spLocks noGrp="1"/>
          </p:cNvSpPr>
          <p:nvPr>
            <p:ph type="title" idx="4294967295"/>
          </p:nvPr>
        </p:nvSpPr>
        <p:spPr>
          <a:xfrm>
            <a:off x="1321457" y="188640"/>
            <a:ext cx="7509148" cy="1143000"/>
          </a:xfrm>
        </p:spPr>
        <p:txBody>
          <a:bodyPr/>
          <a:lstStyle/>
          <a:p>
            <a:pPr>
              <a:buSzPct val="100000"/>
            </a:pPr>
            <a:r>
              <a:rPr lang="es-ES" sz="2800" b="1" noProof="0" dirty="0" smtClean="0">
                <a:solidFill>
                  <a:srgbClr val="000000"/>
                </a:solidFill>
                <a:ea typeface="ＭＳ Ｐゴシック" pitchFamily="34" charset="-128"/>
              </a:rPr>
              <a:t>Entendimiento común de las Naciones Unidas sobre el </a:t>
            </a:r>
            <a:br>
              <a:rPr lang="es-ES" sz="2800" b="1" noProof="0" dirty="0" smtClean="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s-ES" sz="2800" b="1" noProof="0" dirty="0" smtClean="0">
                <a:ea typeface="ＭＳ Ｐゴシック" pitchFamily="34" charset="-128"/>
              </a:rPr>
              <a:t>Enfoque Basado </a:t>
            </a:r>
            <a:r>
              <a:rPr lang="es-ES" sz="2800" b="1" noProof="0" smtClean="0">
                <a:ea typeface="ＭＳ Ｐゴシック" pitchFamily="34" charset="-128"/>
              </a:rPr>
              <a:t>en Derechos </a:t>
            </a:r>
            <a:r>
              <a:rPr lang="es-ES" sz="2800" b="1" noProof="0" dirty="0" smtClean="0">
                <a:ea typeface="ＭＳ Ｐゴシック" pitchFamily="34" charset="-128"/>
              </a:rPr>
              <a:t>Humanos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1547813" y="333375"/>
            <a:ext cx="7416800" cy="1871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874713" indent="-609600" eaLnBrk="0" hangingPunct="0">
              <a:lnSpc>
                <a:spcPct val="120000"/>
              </a:lnSpc>
              <a:spcBef>
                <a:spcPct val="20000"/>
              </a:spcBef>
              <a:buClr>
                <a:srgbClr val="FF9933"/>
              </a:buClr>
              <a:buSzPct val="75000"/>
            </a:pPr>
            <a:r>
              <a:rPr lang="en-US" sz="2000" b="1" dirty="0" err="1"/>
              <a:t>Todos</a:t>
            </a:r>
            <a:r>
              <a:rPr lang="en-US" sz="2000" b="1" dirty="0"/>
              <a:t> los </a:t>
            </a:r>
            <a:r>
              <a:rPr lang="en-US" sz="2000" b="1" dirty="0" err="1">
                <a:solidFill>
                  <a:srgbClr val="000000"/>
                </a:solidFill>
              </a:rPr>
              <a:t>programas</a:t>
            </a:r>
            <a:r>
              <a:rPr lang="en-US" sz="2000" b="1" dirty="0">
                <a:solidFill>
                  <a:srgbClr val="000000"/>
                </a:solidFill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</a:rPr>
              <a:t>cooperación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para</a:t>
            </a:r>
            <a:r>
              <a:rPr lang="en-US" sz="2000" b="1" dirty="0">
                <a:solidFill>
                  <a:srgbClr val="000000"/>
                </a:solidFill>
              </a:rPr>
              <a:t> el </a:t>
            </a:r>
            <a:r>
              <a:rPr lang="en-US" sz="2000" b="1" dirty="0" err="1">
                <a:solidFill>
                  <a:srgbClr val="000000"/>
                </a:solidFill>
              </a:rPr>
              <a:t>desarrollo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deberían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promover</a:t>
            </a:r>
            <a:r>
              <a:rPr lang="en-US" sz="2000" b="1" dirty="0">
                <a:solidFill>
                  <a:srgbClr val="000000"/>
                </a:solidFill>
              </a:rPr>
              <a:t> la </a:t>
            </a:r>
            <a:r>
              <a:rPr lang="en-US" sz="2000" b="1" dirty="0" err="1">
                <a:solidFill>
                  <a:srgbClr val="000000"/>
                </a:solidFill>
              </a:rPr>
              <a:t>realización</a:t>
            </a:r>
            <a:r>
              <a:rPr lang="en-US" sz="2000" b="1" dirty="0">
                <a:solidFill>
                  <a:srgbClr val="000000"/>
                </a:solidFill>
              </a:rPr>
              <a:t> de los </a:t>
            </a:r>
            <a:r>
              <a:rPr lang="en-US" sz="2000" b="1" dirty="0" err="1">
                <a:solidFill>
                  <a:srgbClr val="000000"/>
                </a:solidFill>
              </a:rPr>
              <a:t>d</a:t>
            </a:r>
            <a:r>
              <a:rPr lang="en-US" sz="2000" b="1" dirty="0" err="1" smtClean="0">
                <a:solidFill>
                  <a:srgbClr val="000000"/>
                </a:solidFill>
              </a:rPr>
              <a:t>erechos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humanos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establecidos</a:t>
            </a:r>
            <a:r>
              <a:rPr lang="en-US" sz="2000" b="1" dirty="0">
                <a:solidFill>
                  <a:srgbClr val="000000"/>
                </a:solidFill>
              </a:rPr>
              <a:t> en la </a:t>
            </a:r>
            <a:r>
              <a:rPr lang="en-US" sz="2000" b="1" dirty="0" err="1">
                <a:solidFill>
                  <a:srgbClr val="000000"/>
                </a:solidFill>
              </a:rPr>
              <a:t>Declaración</a:t>
            </a:r>
            <a:r>
              <a:rPr lang="en-US" sz="2000" b="1" dirty="0">
                <a:solidFill>
                  <a:srgbClr val="000000"/>
                </a:solidFill>
              </a:rPr>
              <a:t> Universal y </a:t>
            </a:r>
            <a:r>
              <a:rPr lang="en-US" sz="2000" b="1" dirty="0" err="1">
                <a:solidFill>
                  <a:srgbClr val="000000"/>
                </a:solidFill>
              </a:rPr>
              <a:t>otros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instrumentos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b="1" dirty="0" err="1">
                <a:solidFill>
                  <a:srgbClr val="000000"/>
                </a:solidFill>
              </a:rPr>
              <a:t>internacionales</a:t>
            </a:r>
            <a:r>
              <a:rPr lang="en-US" sz="2000" b="1" dirty="0">
                <a:solidFill>
                  <a:srgbClr val="000000"/>
                </a:solidFill>
              </a:rPr>
              <a:t> de </a:t>
            </a:r>
            <a:r>
              <a:rPr lang="en-US" sz="2000" b="1" dirty="0" err="1" smtClean="0">
                <a:solidFill>
                  <a:srgbClr val="000000"/>
                </a:solidFill>
              </a:rPr>
              <a:t>derechos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</a:rPr>
              <a:t>humanos</a:t>
            </a:r>
            <a:r>
              <a:rPr lang="en-US" b="1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en-US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539750" y="2708275"/>
            <a:ext cx="8137525" cy="3025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92075" tIns="46038" rIns="92075" bIns="46038"/>
          <a:lstStyle/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La </a:t>
            </a:r>
            <a:r>
              <a:rPr lang="en-US" dirty="0" err="1">
                <a:solidFill>
                  <a:srgbClr val="000000"/>
                </a:solidFill>
              </a:rPr>
              <a:t>realización</a:t>
            </a:r>
            <a:r>
              <a:rPr lang="en-US" dirty="0">
                <a:solidFill>
                  <a:srgbClr val="000000"/>
                </a:solidFill>
              </a:rPr>
              <a:t> de los 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es</a:t>
            </a:r>
            <a:r>
              <a:rPr lang="en-US" dirty="0">
                <a:solidFill>
                  <a:srgbClr val="000000"/>
                </a:solidFill>
              </a:rPr>
              <a:t> el </a:t>
            </a:r>
            <a:r>
              <a:rPr lang="en-US" dirty="0" err="1">
                <a:solidFill>
                  <a:srgbClr val="000000"/>
                </a:solidFill>
              </a:rPr>
              <a:t>objetivo</a:t>
            </a:r>
            <a:r>
              <a:rPr lang="en-US" dirty="0">
                <a:solidFill>
                  <a:srgbClr val="000000"/>
                </a:solidFill>
              </a:rPr>
              <a:t> final de </a:t>
            </a:r>
            <a:r>
              <a:rPr lang="en-US" dirty="0" err="1">
                <a:solidFill>
                  <a:srgbClr val="000000"/>
                </a:solidFill>
              </a:rPr>
              <a:t>todos</a:t>
            </a:r>
            <a:r>
              <a:rPr lang="en-US" dirty="0">
                <a:solidFill>
                  <a:srgbClr val="000000"/>
                </a:solidFill>
              </a:rPr>
              <a:t> los </a:t>
            </a:r>
            <a:r>
              <a:rPr lang="en-US" dirty="0" err="1">
                <a:solidFill>
                  <a:srgbClr val="000000"/>
                </a:solidFill>
              </a:rPr>
              <a:t>programas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desarrollo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  <a:endParaRPr lang="en-US" dirty="0">
              <a:solidFill>
                <a:srgbClr val="000000"/>
              </a:solidFill>
            </a:endParaRP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EBDH </a:t>
            </a:r>
            <a:r>
              <a:rPr lang="en-US" dirty="0" err="1">
                <a:solidFill>
                  <a:srgbClr val="000000"/>
                </a:solidFill>
              </a:rPr>
              <a:t>influye</a:t>
            </a:r>
            <a:r>
              <a:rPr lang="en-US" dirty="0">
                <a:solidFill>
                  <a:srgbClr val="000000"/>
                </a:solidFill>
              </a:rPr>
              <a:t> en la </a:t>
            </a:r>
            <a:r>
              <a:rPr lang="en-US" dirty="0" err="1">
                <a:solidFill>
                  <a:srgbClr val="000000"/>
                </a:solidFill>
              </a:rPr>
              <a:t>identificación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las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prioridades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estratégicas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>
                <a:solidFill>
                  <a:srgbClr val="000000"/>
                </a:solidFill>
              </a:rPr>
              <a:t>las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Naciones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Unidas</a:t>
            </a:r>
            <a:r>
              <a:rPr lang="en-US" dirty="0">
                <a:solidFill>
                  <a:srgbClr val="000000"/>
                </a:solidFill>
              </a:rPr>
              <a:t>;</a:t>
            </a:r>
          </a:p>
          <a:p>
            <a:pPr marL="874713" indent="-609600" eaLnBrk="0" hangingPunct="0">
              <a:lnSpc>
                <a:spcPct val="150000"/>
              </a:lnSpc>
              <a:spcBef>
                <a:spcPct val="20000"/>
              </a:spcBef>
              <a:buClr>
                <a:srgbClr val="FFFFFF"/>
              </a:buClr>
              <a:buSzPct val="75000"/>
              <a:buFont typeface="Wingdings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Los </a:t>
            </a:r>
            <a:r>
              <a:rPr lang="en-US" dirty="0" err="1">
                <a:solidFill>
                  <a:srgbClr val="000000"/>
                </a:solidFill>
              </a:rPr>
              <a:t>programas</a:t>
            </a:r>
            <a:r>
              <a:rPr lang="en-US" dirty="0">
                <a:solidFill>
                  <a:srgbClr val="000000"/>
                </a:solidFill>
              </a:rPr>
              <a:t> se </a:t>
            </a:r>
            <a:r>
              <a:rPr lang="en-US" dirty="0" err="1">
                <a:solidFill>
                  <a:srgbClr val="000000"/>
                </a:solidFill>
              </a:rPr>
              <a:t>informan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mediante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las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recomendaciones</a:t>
            </a:r>
            <a:r>
              <a:rPr lang="en-US" dirty="0">
                <a:solidFill>
                  <a:srgbClr val="000000"/>
                </a:solidFill>
              </a:rPr>
              <a:t> de los </a:t>
            </a:r>
            <a:r>
              <a:rPr lang="en-US" dirty="0" err="1">
                <a:solidFill>
                  <a:srgbClr val="000000"/>
                </a:solidFill>
              </a:rPr>
              <a:t>organismos</a:t>
            </a:r>
            <a:r>
              <a:rPr lang="en-US" dirty="0">
                <a:solidFill>
                  <a:srgbClr val="000000"/>
                </a:solidFill>
              </a:rPr>
              <a:t> y </a:t>
            </a:r>
            <a:r>
              <a:rPr lang="en-US" dirty="0" err="1">
                <a:solidFill>
                  <a:srgbClr val="000000"/>
                </a:solidFill>
              </a:rPr>
              <a:t>mecanismos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internacionales</a:t>
            </a:r>
            <a:r>
              <a:rPr lang="en-US" dirty="0">
                <a:solidFill>
                  <a:srgbClr val="000000"/>
                </a:solidFill>
              </a:rPr>
              <a:t> de </a:t>
            </a:r>
            <a:r>
              <a:rPr lang="en-US" dirty="0" err="1" smtClean="0">
                <a:solidFill>
                  <a:srgbClr val="000000"/>
                </a:solidFill>
              </a:rPr>
              <a:t>derechos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humanos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59435" name="PubRRectCallout"/>
          <p:cNvSpPr>
            <a:spLocks noEditPoints="1" noChangeArrowheads="1"/>
          </p:cNvSpPr>
          <p:nvPr/>
        </p:nvSpPr>
        <p:spPr bwMode="auto">
          <a:xfrm>
            <a:off x="107504" y="1556792"/>
            <a:ext cx="1828800" cy="1524000"/>
          </a:xfrm>
          <a:custGeom>
            <a:avLst/>
            <a:gdLst>
              <a:gd name="T0" fmla="*/ 914400 w 21600"/>
              <a:gd name="T1" fmla="*/ 0 h 21600"/>
              <a:gd name="T2" fmla="*/ 0 w 21600"/>
              <a:gd name="T3" fmla="*/ 609459 h 21600"/>
              <a:gd name="T4" fmla="*/ 728726 w 21600"/>
              <a:gd name="T5" fmla="*/ 1524000 h 21600"/>
              <a:gd name="T6" fmla="*/ 914400 w 21600"/>
              <a:gd name="T7" fmla="*/ 1218988 h 21600"/>
              <a:gd name="T8" fmla="*/ 1828800 w 21600"/>
              <a:gd name="T9" fmla="*/ 609459 h 21600"/>
              <a:gd name="T10" fmla="*/ 3 60000 65536"/>
              <a:gd name="T11" fmla="*/ 2 60000 65536"/>
              <a:gd name="T12" fmla="*/ 1 60000 65536"/>
              <a:gd name="T13" fmla="*/ 1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endParaRPr lang="en-US" sz="2400" b="1" dirty="0">
              <a:solidFill>
                <a:srgbClr val="6600FF"/>
              </a:solidFill>
            </a:endParaRPr>
          </a:p>
          <a:p>
            <a:pPr marL="342900" indent="-342900" algn="ctr" eaLnBrk="0" hangingPunct="0">
              <a:lnSpc>
                <a:spcPct val="70000"/>
              </a:lnSpc>
              <a:spcBef>
                <a:spcPct val="50000"/>
              </a:spcBef>
              <a:buSzPct val="100000"/>
            </a:pPr>
            <a:r>
              <a:rPr lang="en-US" sz="2400" b="1" dirty="0">
                <a:solidFill>
                  <a:srgbClr val="6600FF"/>
                </a:solidFill>
              </a:rPr>
              <a:t>META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13321</Words>
  <Application>Microsoft Office PowerPoint</Application>
  <PresentationFormat>On-screen Show (4:3)</PresentationFormat>
  <Paragraphs>795</Paragraphs>
  <Slides>45</Slides>
  <Notes>45</Notes>
  <HiddenSlides>32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Microsoft PowerPoint 97-2003 Presentation</vt:lpstr>
      <vt:lpstr>Enfoque Basado en Derechos Humanos en el proceso de programación   Sesión 4</vt:lpstr>
      <vt:lpstr>Objetivos de la sesión</vt:lpstr>
      <vt:lpstr>Ejercicio opcional</vt:lpstr>
      <vt:lpstr>Los cinco principios de programación MANUD interrelacionados</vt:lpstr>
      <vt:lpstr>Valor de los mecanismos internacionales de derechos humanos en el trabajo de desarrollo</vt:lpstr>
      <vt:lpstr>¿Por qué un Enfoque Basado en Derechos Humanos para el desarrollo?</vt:lpstr>
      <vt:lpstr>¿Qué es un Eenfoque Basado en Derechos Humanos?</vt:lpstr>
      <vt:lpstr>Entendimiento común de las Naciones Unidas sobre el  Enfoque Basado en Derechos Humanos</vt:lpstr>
      <vt:lpstr>PowerPoint Presentation</vt:lpstr>
      <vt:lpstr>      Estándares y principios de derechos humanos guían toda la cooperación al desarrollo y programación en todos los sectores y en todas las fases del proceso de programación </vt:lpstr>
      <vt:lpstr>La cooperación para el desarrollo contribuye al desarrollo de las capacidades de los “Portadores de Deberes” para cumplir con sus obligaciones y/o las capacidades de los “Titulares de Derechos” para reclamar sus derechos</vt:lpstr>
      <vt:lpstr>Titulares de derechos y  portadores de deberes</vt:lpstr>
      <vt:lpstr>Elementos básicos del EBDH ... la relación Portadores de Deberes/Titular de Derechos</vt:lpstr>
      <vt:lpstr>Desarrollo de la Capacidad de los titulares de derechos y portadores de deberes</vt:lpstr>
      <vt:lpstr>Integración de los principios y estándares de derechos humanos en el proceso de programación MANUD</vt:lpstr>
      <vt:lpstr>Ejercicio  </vt:lpstr>
      <vt:lpstr>PowerPoint Presentation</vt:lpstr>
      <vt:lpstr>Estándares de Derechos Humanos</vt:lpstr>
      <vt:lpstr>Obligaciones de Derechos Humanos</vt:lpstr>
      <vt:lpstr>Estándares Sociales y Derechos Económicos </vt:lpstr>
      <vt:lpstr>     Ejemplo: Observación General 13, derecho a la educación </vt:lpstr>
      <vt:lpstr>Ejemplo: Derecho a una vivienda adecuada (art. 11 del PIDESC)</vt:lpstr>
      <vt:lpstr>Ejemplo: Derecho al Trabajo Decente</vt:lpstr>
      <vt:lpstr>PowerPoint Presentation</vt:lpstr>
      <vt:lpstr>       Principios de Derechos Humanos</vt:lpstr>
      <vt:lpstr>Ejercicio en grupo</vt:lpstr>
      <vt:lpstr>Grupo de Trabajo Opción 1</vt:lpstr>
      <vt:lpstr>Opción 2</vt:lpstr>
      <vt:lpstr>Universalidad e inalienabilidad</vt:lpstr>
      <vt:lpstr>Indivisibilidad e interrelación</vt:lpstr>
      <vt:lpstr>Igualdad y no discriminación</vt:lpstr>
      <vt:lpstr>Igualdad y no discriminación</vt:lpstr>
      <vt:lpstr>Participación e inclusión</vt:lpstr>
      <vt:lpstr>Rendición de cuentas y Estado de Derecho</vt:lpstr>
      <vt:lpstr>Rendición de cuentas y Estado de Derecho</vt:lpstr>
      <vt:lpstr>Rendición de cuentas Y Estado de Derecho</vt:lpstr>
      <vt:lpstr>Estándares y principios de  derechos humanos</vt:lpstr>
      <vt:lpstr>Ejemplos temáticos de EBDH</vt:lpstr>
      <vt:lpstr>Ejemplos sobre el fortalecimiento de la planificación del desarrollo local en Bosnia y Herzegovina</vt:lpstr>
      <vt:lpstr>PowerPoint Presentation</vt:lpstr>
      <vt:lpstr>PowerPoint Presentation</vt:lpstr>
      <vt:lpstr>Ejemplos de educación  de las niñas</vt:lpstr>
      <vt:lpstr>Incluir otros ejemplos ...</vt:lpstr>
      <vt:lpstr>Ejercicio en grupo</vt:lpstr>
      <vt:lpstr>En conclusión: 4 preguntas críticas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76</cp:revision>
  <dcterms:created xsi:type="dcterms:W3CDTF">2011-03-08T14:42:32Z</dcterms:created>
  <dcterms:modified xsi:type="dcterms:W3CDTF">2011-07-05T12:13:29Z</dcterms:modified>
</cp:coreProperties>
</file>